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8"/>
  </p:notesMasterIdLst>
  <p:sldIdLst>
    <p:sldId id="328" r:id="rId2"/>
    <p:sldId id="294" r:id="rId3"/>
    <p:sldId id="296" r:id="rId4"/>
    <p:sldId id="297" r:id="rId5"/>
    <p:sldId id="298" r:id="rId6"/>
    <p:sldId id="591" r:id="rId7"/>
    <p:sldId id="611" r:id="rId8"/>
    <p:sldId id="612" r:id="rId9"/>
    <p:sldId id="592" r:id="rId10"/>
    <p:sldId id="597" r:id="rId11"/>
    <p:sldId id="601" r:id="rId12"/>
    <p:sldId id="606" r:id="rId13"/>
    <p:sldId id="603" r:id="rId14"/>
    <p:sldId id="593" r:id="rId15"/>
    <p:sldId id="594" r:id="rId16"/>
    <p:sldId id="595" r:id="rId17"/>
    <p:sldId id="596" r:id="rId18"/>
    <p:sldId id="598" r:id="rId19"/>
    <p:sldId id="599" r:id="rId20"/>
    <p:sldId id="605" r:id="rId21"/>
    <p:sldId id="607" r:id="rId22"/>
    <p:sldId id="608" r:id="rId23"/>
    <p:sldId id="609" r:id="rId24"/>
    <p:sldId id="610" r:id="rId25"/>
    <p:sldId id="562" r:id="rId26"/>
    <p:sldId id="588" r:id="rId27"/>
    <p:sldId id="589" r:id="rId28"/>
    <p:sldId id="590" r:id="rId29"/>
    <p:sldId id="563" r:id="rId30"/>
    <p:sldId id="564" r:id="rId31"/>
    <p:sldId id="565" r:id="rId32"/>
    <p:sldId id="566" r:id="rId33"/>
    <p:sldId id="567" r:id="rId34"/>
    <p:sldId id="568" r:id="rId35"/>
    <p:sldId id="569" r:id="rId36"/>
    <p:sldId id="570" r:id="rId37"/>
    <p:sldId id="571" r:id="rId38"/>
    <p:sldId id="572" r:id="rId39"/>
    <p:sldId id="573" r:id="rId40"/>
    <p:sldId id="574" r:id="rId41"/>
    <p:sldId id="575" r:id="rId42"/>
    <p:sldId id="576" r:id="rId43"/>
    <p:sldId id="584" r:id="rId44"/>
    <p:sldId id="585" r:id="rId45"/>
    <p:sldId id="586" r:id="rId46"/>
    <p:sldId id="587" r:id="rId47"/>
    <p:sldId id="577" r:id="rId48"/>
    <p:sldId id="579" r:id="rId49"/>
    <p:sldId id="303" r:id="rId50"/>
    <p:sldId id="556" r:id="rId51"/>
    <p:sldId id="557" r:id="rId52"/>
    <p:sldId id="271" r:id="rId53"/>
    <p:sldId id="272" r:id="rId54"/>
    <p:sldId id="273" r:id="rId55"/>
    <p:sldId id="274" r:id="rId56"/>
    <p:sldId id="554" r:id="rId57"/>
    <p:sldId id="555" r:id="rId58"/>
    <p:sldId id="276" r:id="rId59"/>
    <p:sldId id="560" r:id="rId60"/>
    <p:sldId id="329" r:id="rId61"/>
    <p:sldId id="546" r:id="rId62"/>
    <p:sldId id="547" r:id="rId63"/>
    <p:sldId id="548" r:id="rId64"/>
    <p:sldId id="281" r:id="rId65"/>
    <p:sldId id="282" r:id="rId66"/>
    <p:sldId id="549" r:id="rId67"/>
    <p:sldId id="308" r:id="rId68"/>
    <p:sldId id="309" r:id="rId69"/>
    <p:sldId id="284" r:id="rId70"/>
    <p:sldId id="285" r:id="rId71"/>
    <p:sldId id="286" r:id="rId72"/>
    <p:sldId id="287" r:id="rId73"/>
    <p:sldId id="305" r:id="rId74"/>
    <p:sldId id="550" r:id="rId75"/>
    <p:sldId id="544" r:id="rId76"/>
    <p:sldId id="545" r:id="rId77"/>
    <p:sldId id="553" r:id="rId78"/>
    <p:sldId id="552" r:id="rId79"/>
    <p:sldId id="364" r:id="rId80"/>
    <p:sldId id="365" r:id="rId81"/>
    <p:sldId id="366" r:id="rId82"/>
    <p:sldId id="367" r:id="rId83"/>
    <p:sldId id="368" r:id="rId84"/>
    <p:sldId id="369" r:id="rId85"/>
    <p:sldId id="370" r:id="rId86"/>
    <p:sldId id="372" r:id="rId87"/>
    <p:sldId id="373" r:id="rId88"/>
    <p:sldId id="374" r:id="rId89"/>
    <p:sldId id="375" r:id="rId90"/>
    <p:sldId id="376" r:id="rId91"/>
    <p:sldId id="377" r:id="rId92"/>
    <p:sldId id="379" r:id="rId93"/>
    <p:sldId id="380" r:id="rId94"/>
    <p:sldId id="535" r:id="rId95"/>
    <p:sldId id="536" r:id="rId96"/>
    <p:sldId id="537" r:id="rId97"/>
    <p:sldId id="538" r:id="rId98"/>
    <p:sldId id="539" r:id="rId99"/>
    <p:sldId id="277" r:id="rId100"/>
    <p:sldId id="278" r:id="rId101"/>
    <p:sldId id="279" r:id="rId102"/>
    <p:sldId id="280" r:id="rId103"/>
    <p:sldId id="558" r:id="rId104"/>
    <p:sldId id="559" r:id="rId105"/>
    <p:sldId id="540" r:id="rId106"/>
    <p:sldId id="541" r:id="rId107"/>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notesMaster" Target="notesMasters/notesMaster1.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83D042-1F57-4DCA-9A45-BB8B4FD84865}" type="datetimeFigureOut">
              <a:rPr lang="el-GR" smtClean="0"/>
              <a:t>30/11/2024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84D53-BB22-47E0-9729-56C638846A8C}" type="slidenum">
              <a:rPr lang="el-GR" smtClean="0"/>
              <a:t>‹#›</a:t>
            </a:fld>
            <a:endParaRPr lang="el-GR"/>
          </a:p>
        </p:txBody>
      </p:sp>
    </p:spTree>
    <p:extLst>
      <p:ext uri="{BB962C8B-B14F-4D97-AF65-F5344CB8AC3E}">
        <p14:creationId xmlns:p14="http://schemas.microsoft.com/office/powerpoint/2010/main" val="3448470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5" name="Rectangle 1"/>
          <p:cNvSpPr txBox="1">
            <a:spLocks noGrp="1" noRot="1" noChangeAspect="1" noChangeArrowheads="1"/>
          </p:cNvSpPr>
          <p:nvPr>
            <p:ph type="sldImg"/>
          </p:nvPr>
        </p:nvSpPr>
        <p:spPr bwMode="auto">
          <a:xfrm>
            <a:off x="-16998950" y="-11796713"/>
            <a:ext cx="22191663" cy="12484101"/>
          </a:xfrm>
          <a:prstGeom prst="rect">
            <a:avLst/>
          </a:prstGeom>
          <a:solidFill>
            <a:srgbClr val="FFFFFF"/>
          </a:solidFill>
          <a:ln>
            <a:solidFill>
              <a:srgbClr val="000000"/>
            </a:solidFill>
            <a:miter lim="800000"/>
            <a:headEnd/>
            <a:tailEnd/>
          </a:ln>
        </p:spPr>
      </p:sp>
      <p:sp>
        <p:nvSpPr>
          <p:cNvPr id="72706" name="Rectangle 2"/>
          <p:cNvSpPr txBox="1">
            <a:spLocks noGrp="1" noChangeArrowheads="1"/>
          </p:cNvSpPr>
          <p:nvPr>
            <p:ph type="body" idx="1"/>
          </p:nvPr>
        </p:nvSpPr>
        <p:spPr bwMode="auto">
          <a:xfrm>
            <a:off x="685800" y="4343400"/>
            <a:ext cx="5476875" cy="4105275"/>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5" name="Rectangle 1"/>
          <p:cNvSpPr txBox="1">
            <a:spLocks noGrp="1" noRot="1" noChangeAspect="1" noChangeArrowheads="1"/>
          </p:cNvSpPr>
          <p:nvPr>
            <p:ph type="sldImg"/>
          </p:nvPr>
        </p:nvSpPr>
        <p:spPr bwMode="auto">
          <a:xfrm>
            <a:off x="-16998950" y="-11796713"/>
            <a:ext cx="22191663" cy="12484101"/>
          </a:xfrm>
          <a:prstGeom prst="rect">
            <a:avLst/>
          </a:prstGeom>
          <a:solidFill>
            <a:srgbClr val="FFFFFF"/>
          </a:solidFill>
          <a:ln>
            <a:solidFill>
              <a:srgbClr val="000000"/>
            </a:solidFill>
            <a:miter lim="800000"/>
            <a:headEnd/>
            <a:tailEnd/>
          </a:ln>
        </p:spPr>
      </p:sp>
      <p:sp>
        <p:nvSpPr>
          <p:cNvPr id="88066" name="Rectangle 2"/>
          <p:cNvSpPr txBox="1">
            <a:spLocks noGrp="1" noChangeArrowheads="1"/>
          </p:cNvSpPr>
          <p:nvPr>
            <p:ph type="body" idx="1"/>
          </p:nvPr>
        </p:nvSpPr>
        <p:spPr bwMode="auto">
          <a:xfrm>
            <a:off x="685800" y="4343400"/>
            <a:ext cx="5476875" cy="4105275"/>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89" name="Rectangle 1"/>
          <p:cNvSpPr txBox="1">
            <a:spLocks noGrp="1" noRot="1" noChangeAspect="1" noChangeArrowheads="1"/>
          </p:cNvSpPr>
          <p:nvPr>
            <p:ph type="sldImg"/>
          </p:nvPr>
        </p:nvSpPr>
        <p:spPr bwMode="auto">
          <a:xfrm>
            <a:off x="-14225588" y="-11796713"/>
            <a:ext cx="16644938" cy="12484101"/>
          </a:xfrm>
          <a:prstGeom prst="rect">
            <a:avLst/>
          </a:prstGeom>
          <a:solidFill>
            <a:srgbClr val="FFFFFF"/>
          </a:solidFill>
          <a:ln>
            <a:solidFill>
              <a:srgbClr val="000000"/>
            </a:solidFill>
            <a:miter lim="800000"/>
            <a:headEnd/>
            <a:tailEnd/>
          </a:ln>
        </p:spPr>
      </p:sp>
      <p:sp>
        <p:nvSpPr>
          <p:cNvPr id="89090" name="Rectangle 2"/>
          <p:cNvSpPr txBox="1">
            <a:spLocks noGrp="1" noChangeArrowheads="1"/>
          </p:cNvSpPr>
          <p:nvPr>
            <p:ph type="body" idx="1"/>
          </p:nvPr>
        </p:nvSpPr>
        <p:spPr bwMode="auto">
          <a:xfrm>
            <a:off x="685800" y="4343400"/>
            <a:ext cx="5476875" cy="4105275"/>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7521" name="Rectangle 1"/>
          <p:cNvSpPr txBox="1">
            <a:spLocks noGrp="1" noRot="1" noChangeAspect="1" noChangeArrowheads="1"/>
          </p:cNvSpPr>
          <p:nvPr>
            <p:ph type="sldImg"/>
          </p:nvPr>
        </p:nvSpPr>
        <p:spPr bwMode="auto">
          <a:xfrm>
            <a:off x="-16998950" y="-11796713"/>
            <a:ext cx="22191663" cy="12484101"/>
          </a:xfrm>
          <a:prstGeom prst="rect">
            <a:avLst/>
          </a:prstGeom>
          <a:solidFill>
            <a:srgbClr val="FFFFFF"/>
          </a:solidFill>
          <a:ln>
            <a:solidFill>
              <a:srgbClr val="000000"/>
            </a:solidFill>
            <a:miter lim="800000"/>
            <a:headEnd/>
            <a:tailEnd/>
          </a:ln>
        </p:spPr>
      </p:sp>
      <p:sp>
        <p:nvSpPr>
          <p:cNvPr id="107522" name="Rectangle 2"/>
          <p:cNvSpPr txBox="1">
            <a:spLocks noGrp="1" noChangeArrowheads="1"/>
          </p:cNvSpPr>
          <p:nvPr>
            <p:ph type="body" idx="1"/>
          </p:nvPr>
        </p:nvSpPr>
        <p:spPr bwMode="auto">
          <a:xfrm>
            <a:off x="685800" y="4343400"/>
            <a:ext cx="5476875" cy="4105275"/>
          </a:xfrm>
          <a:prstGeom prst="rect">
            <a:avLst/>
          </a:prstGeom>
          <a:noFill/>
          <a:ln cap="flat">
            <a:round/>
            <a:headEnd/>
            <a:tailEnd/>
          </a:ln>
        </p:spPr>
        <p:txBody>
          <a:bodyPr wrap="none" anchor="ctr"/>
          <a:lstStyle/>
          <a:p>
            <a:endParaRPr lang="el-GR"/>
          </a:p>
        </p:txBody>
      </p:sp>
    </p:spTree>
    <p:extLst>
      <p:ext uri="{BB962C8B-B14F-4D97-AF65-F5344CB8AC3E}">
        <p14:creationId xmlns:p14="http://schemas.microsoft.com/office/powerpoint/2010/main" val="4185379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
            <a:extLst>
              <a:ext uri="{FF2B5EF4-FFF2-40B4-BE49-F238E27FC236}">
                <a16:creationId xmlns:a16="http://schemas.microsoft.com/office/drawing/2014/main" id="{AA66EB24-BA0E-D034-B93B-C5D4CF46C68E}"/>
              </a:ext>
            </a:extLst>
          </p:cNvPr>
          <p:cNvSpPr>
            <a:spLocks noGrp="1" noRot="1" noChangeAspect="1" noChangeArrowheads="1" noTextEdit="1"/>
          </p:cNvSpPr>
          <p:nvPr>
            <p:ph type="sldImg"/>
          </p:nvPr>
        </p:nvSpPr>
        <p:spPr>
          <a:xfrm>
            <a:off x="381000" y="695325"/>
            <a:ext cx="6096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7" name="Rectangle 2">
            <a:extLst>
              <a:ext uri="{FF2B5EF4-FFF2-40B4-BE49-F238E27FC236}">
                <a16:creationId xmlns:a16="http://schemas.microsoft.com/office/drawing/2014/main" id="{1C6EA94D-181A-AAF5-DA68-105074C5BF4A}"/>
              </a:ext>
            </a:extLst>
          </p:cNvPr>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1">
            <a:extLst>
              <a:ext uri="{FF2B5EF4-FFF2-40B4-BE49-F238E27FC236}">
                <a16:creationId xmlns:a16="http://schemas.microsoft.com/office/drawing/2014/main" id="{C450D1F3-0018-A699-945B-00AEA041E870}"/>
              </a:ext>
            </a:extLst>
          </p:cNvPr>
          <p:cNvSpPr>
            <a:spLocks noGrp="1" noRot="1" noChangeAspect="1" noChangeArrowheads="1" noTextEdit="1"/>
          </p:cNvSpPr>
          <p:nvPr>
            <p:ph type="sldImg"/>
          </p:nvPr>
        </p:nvSpPr>
        <p:spPr>
          <a:xfrm>
            <a:off x="-16998950" y="-11796713"/>
            <a:ext cx="22191663" cy="12484101"/>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3" name="Rectangle 2">
            <a:extLst>
              <a:ext uri="{FF2B5EF4-FFF2-40B4-BE49-F238E27FC236}">
                <a16:creationId xmlns:a16="http://schemas.microsoft.com/office/drawing/2014/main" id="{2E299849-49D6-F927-7572-73CE0DCA5089}"/>
              </a:ext>
            </a:extLst>
          </p:cNvPr>
          <p:cNvSpPr>
            <a:spLocks noGrp="1" noChangeArrowheads="1"/>
          </p:cNvSpPr>
          <p:nvPr>
            <p:ph type="body" idx="1"/>
          </p:nvPr>
        </p:nvSpPr>
        <p:spPr>
          <a:xfrm>
            <a:off x="685800" y="4343400"/>
            <a:ext cx="5476875" cy="410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49" name="Rectangle 1">
            <a:extLst>
              <a:ext uri="{FF2B5EF4-FFF2-40B4-BE49-F238E27FC236}">
                <a16:creationId xmlns:a16="http://schemas.microsoft.com/office/drawing/2014/main" id="{194009DB-162E-EA0C-51A8-E15CAD2A4581}"/>
              </a:ext>
            </a:extLst>
          </p:cNvPr>
          <p:cNvSpPr txBox="1">
            <a:spLocks noGrp="1" noRot="1" noChangeAspect="1" noChangeArrowheads="1"/>
          </p:cNvSpPr>
          <p:nvPr>
            <p:ph type="sldImg"/>
          </p:nvPr>
        </p:nvSpPr>
        <p:spPr bwMode="auto">
          <a:xfrm>
            <a:off x="2143125" y="695325"/>
            <a:ext cx="257175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a:extLst>
              <a:ext uri="{FF2B5EF4-FFF2-40B4-BE49-F238E27FC236}">
                <a16:creationId xmlns:a16="http://schemas.microsoft.com/office/drawing/2014/main" id="{C9D61F7B-5822-C8BA-18DA-A4A53E154EC1}"/>
              </a:ext>
            </a:extLst>
          </p:cNvPr>
          <p:cNvSpPr txBox="1">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3" name="Rectangle 1">
            <a:extLst>
              <a:ext uri="{FF2B5EF4-FFF2-40B4-BE49-F238E27FC236}">
                <a16:creationId xmlns:a16="http://schemas.microsoft.com/office/drawing/2014/main" id="{A91775D5-1B16-0EA0-4D99-6969A3CF8EBE}"/>
              </a:ext>
            </a:extLst>
          </p:cNvPr>
          <p:cNvSpPr txBox="1">
            <a:spLocks noGrp="1" noRot="1" noChangeAspect="1" noChangeArrowheads="1"/>
          </p:cNvSpPr>
          <p:nvPr>
            <p:ph type="sldImg"/>
          </p:nvPr>
        </p:nvSpPr>
        <p:spPr bwMode="auto">
          <a:xfrm>
            <a:off x="-11798300" y="-11796713"/>
            <a:ext cx="11793537" cy="1248727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a:extLst>
              <a:ext uri="{FF2B5EF4-FFF2-40B4-BE49-F238E27FC236}">
                <a16:creationId xmlns:a16="http://schemas.microsoft.com/office/drawing/2014/main" id="{C9357DD3-4774-7188-36A1-9B25B5E8CD70}"/>
              </a:ext>
            </a:extLst>
          </p:cNvPr>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7" name="Rectangle 1">
            <a:extLst>
              <a:ext uri="{FF2B5EF4-FFF2-40B4-BE49-F238E27FC236}">
                <a16:creationId xmlns:a16="http://schemas.microsoft.com/office/drawing/2014/main" id="{82EC228F-5056-88B3-0411-CC0A4DD7184E}"/>
              </a:ext>
            </a:extLst>
          </p:cNvPr>
          <p:cNvSpPr txBox="1">
            <a:spLocks noGrp="1" noRot="1" noChangeAspect="1" noChangeArrowheads="1"/>
          </p:cNvSpPr>
          <p:nvPr>
            <p:ph type="sldImg"/>
          </p:nvPr>
        </p:nvSpPr>
        <p:spPr bwMode="auto">
          <a:xfrm>
            <a:off x="-11798300" y="-11796713"/>
            <a:ext cx="11793537" cy="1248727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a:extLst>
              <a:ext uri="{FF2B5EF4-FFF2-40B4-BE49-F238E27FC236}">
                <a16:creationId xmlns:a16="http://schemas.microsoft.com/office/drawing/2014/main" id="{0FDB3CBF-AFD1-CA9F-6069-E4D697FB8DF6}"/>
              </a:ext>
            </a:extLst>
          </p:cNvPr>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1" name="Rectangle 1">
            <a:extLst>
              <a:ext uri="{FF2B5EF4-FFF2-40B4-BE49-F238E27FC236}">
                <a16:creationId xmlns:a16="http://schemas.microsoft.com/office/drawing/2014/main" id="{7FFED285-415B-A291-DA9F-3AAC6D6FB134}"/>
              </a:ext>
            </a:extLst>
          </p:cNvPr>
          <p:cNvSpPr txBox="1">
            <a:spLocks noGrp="1" noRot="1" noChangeAspect="1" noChangeArrowheads="1"/>
          </p:cNvSpPr>
          <p:nvPr>
            <p:ph type="sldImg"/>
          </p:nvPr>
        </p:nvSpPr>
        <p:spPr bwMode="auto">
          <a:xfrm>
            <a:off x="-11798300" y="-11796713"/>
            <a:ext cx="11793537" cy="1248727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a:extLst>
              <a:ext uri="{FF2B5EF4-FFF2-40B4-BE49-F238E27FC236}">
                <a16:creationId xmlns:a16="http://schemas.microsoft.com/office/drawing/2014/main" id="{0BC2C423-D9AA-6B4E-11AC-16C2220D5E3C}"/>
              </a:ext>
            </a:extLst>
          </p:cNvPr>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5" name="Rectangle 1">
            <a:extLst>
              <a:ext uri="{FF2B5EF4-FFF2-40B4-BE49-F238E27FC236}">
                <a16:creationId xmlns:a16="http://schemas.microsoft.com/office/drawing/2014/main" id="{86A42001-F5D8-202D-248E-EB879965F106}"/>
              </a:ext>
            </a:extLst>
          </p:cNvPr>
          <p:cNvSpPr txBox="1">
            <a:spLocks noGrp="1" noRot="1" noChangeAspect="1" noChangeArrowheads="1"/>
          </p:cNvSpPr>
          <p:nvPr>
            <p:ph type="sldImg"/>
          </p:nvPr>
        </p:nvSpPr>
        <p:spPr bwMode="auto">
          <a:xfrm>
            <a:off x="-11798300" y="-11796713"/>
            <a:ext cx="11793537" cy="1248727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a:extLst>
              <a:ext uri="{FF2B5EF4-FFF2-40B4-BE49-F238E27FC236}">
                <a16:creationId xmlns:a16="http://schemas.microsoft.com/office/drawing/2014/main" id="{1874DFC7-BED4-D222-0187-55D624EB5BC4}"/>
              </a:ext>
            </a:extLst>
          </p:cNvPr>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29" name="Rectangle 1"/>
          <p:cNvSpPr txBox="1">
            <a:spLocks noGrp="1" noRot="1" noChangeAspect="1" noChangeArrowheads="1"/>
          </p:cNvSpPr>
          <p:nvPr>
            <p:ph type="sldImg"/>
          </p:nvPr>
        </p:nvSpPr>
        <p:spPr bwMode="auto">
          <a:xfrm>
            <a:off x="-16998950" y="-11796713"/>
            <a:ext cx="22191663" cy="12484101"/>
          </a:xfrm>
          <a:prstGeom prst="rect">
            <a:avLst/>
          </a:prstGeom>
          <a:solidFill>
            <a:srgbClr val="FFFFFF"/>
          </a:solidFill>
          <a:ln>
            <a:solidFill>
              <a:srgbClr val="000000"/>
            </a:solidFill>
            <a:miter lim="800000"/>
            <a:headEnd/>
            <a:tailEnd/>
          </a:ln>
        </p:spPr>
      </p:sp>
      <p:sp>
        <p:nvSpPr>
          <p:cNvPr id="73730" name="Rectangle 2"/>
          <p:cNvSpPr txBox="1">
            <a:spLocks noGrp="1" noChangeArrowheads="1"/>
          </p:cNvSpPr>
          <p:nvPr>
            <p:ph type="body" idx="1"/>
          </p:nvPr>
        </p:nvSpPr>
        <p:spPr bwMode="auto">
          <a:xfrm>
            <a:off x="685800" y="4343400"/>
            <a:ext cx="5476875" cy="4105275"/>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69" name="Rectangle 1">
            <a:extLst>
              <a:ext uri="{FF2B5EF4-FFF2-40B4-BE49-F238E27FC236}">
                <a16:creationId xmlns:a16="http://schemas.microsoft.com/office/drawing/2014/main" id="{5F494A30-2D1C-9481-7541-FC329AE1C5F6}"/>
              </a:ext>
            </a:extLst>
          </p:cNvPr>
          <p:cNvSpPr txBox="1">
            <a:spLocks noGrp="1" noRot="1" noChangeAspect="1" noChangeArrowheads="1"/>
          </p:cNvSpPr>
          <p:nvPr>
            <p:ph type="sldImg"/>
          </p:nvPr>
        </p:nvSpPr>
        <p:spPr bwMode="auto">
          <a:xfrm>
            <a:off x="-11798300" y="-11796713"/>
            <a:ext cx="11793537" cy="12487276"/>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a:extLst>
              <a:ext uri="{FF2B5EF4-FFF2-40B4-BE49-F238E27FC236}">
                <a16:creationId xmlns:a16="http://schemas.microsoft.com/office/drawing/2014/main" id="{D5AF0C32-FA05-B599-482C-EF7B075AD7E2}"/>
              </a:ext>
            </a:extLst>
          </p:cNvPr>
          <p:cNvSpPr txBox="1">
            <a:spLocks noGrp="1" noChangeArrowheads="1"/>
          </p:cNvSpPr>
          <p:nvPr>
            <p:ph type="body" idx="1"/>
          </p:nvPr>
        </p:nvSpPr>
        <p:spPr bwMode="auto">
          <a:xfrm>
            <a:off x="685800" y="4343400"/>
            <a:ext cx="5480050" cy="41084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l-GR" alt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0" name="Rectangle 1">
            <a:extLst>
              <a:ext uri="{FF2B5EF4-FFF2-40B4-BE49-F238E27FC236}">
                <a16:creationId xmlns:a16="http://schemas.microsoft.com/office/drawing/2014/main" id="{763134DF-A8D9-A95F-B97F-FD57A12F6F08}"/>
              </a:ext>
            </a:extLst>
          </p:cNvPr>
          <p:cNvSpPr>
            <a:spLocks noGrp="1" noRot="1" noChangeAspect="1" noChangeArrowheads="1" noTextEdit="1"/>
          </p:cNvSpPr>
          <p:nvPr>
            <p:ph type="sldImg"/>
          </p:nvPr>
        </p:nvSpPr>
        <p:spPr>
          <a:xfrm>
            <a:off x="-14225588" y="-11796713"/>
            <a:ext cx="16644938" cy="12484101"/>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1" name="Rectangle 2">
            <a:extLst>
              <a:ext uri="{FF2B5EF4-FFF2-40B4-BE49-F238E27FC236}">
                <a16:creationId xmlns:a16="http://schemas.microsoft.com/office/drawing/2014/main" id="{F3ADC57F-CEB1-5F7D-37C6-29BE47BE4B53}"/>
              </a:ext>
            </a:extLst>
          </p:cNvPr>
          <p:cNvSpPr>
            <a:spLocks noGrp="1" noChangeArrowheads="1"/>
          </p:cNvSpPr>
          <p:nvPr>
            <p:ph type="body" idx="1"/>
          </p:nvPr>
        </p:nvSpPr>
        <p:spPr>
          <a:xfrm>
            <a:off x="685800" y="4343400"/>
            <a:ext cx="5476875" cy="4105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3" name="Rectangle 1"/>
          <p:cNvSpPr txBox="1">
            <a:spLocks noGrp="1" noRot="1" noChangeAspect="1" noChangeArrowheads="1"/>
          </p:cNvSpPr>
          <p:nvPr>
            <p:ph type="sldImg"/>
          </p:nvPr>
        </p:nvSpPr>
        <p:spPr bwMode="auto">
          <a:xfrm>
            <a:off x="-16998950" y="-11796713"/>
            <a:ext cx="22191663" cy="12484101"/>
          </a:xfrm>
          <a:prstGeom prst="rect">
            <a:avLst/>
          </a:prstGeom>
          <a:solidFill>
            <a:srgbClr val="FFFFFF"/>
          </a:solidFill>
          <a:ln>
            <a:solidFill>
              <a:srgbClr val="000000"/>
            </a:solidFill>
            <a:miter lim="800000"/>
            <a:headEnd/>
            <a:tailEnd/>
          </a:ln>
        </p:spPr>
      </p:sp>
      <p:sp>
        <p:nvSpPr>
          <p:cNvPr id="74754" name="Rectangle 2"/>
          <p:cNvSpPr txBox="1">
            <a:spLocks noGrp="1" noChangeArrowheads="1"/>
          </p:cNvSpPr>
          <p:nvPr>
            <p:ph type="body" idx="1"/>
          </p:nvPr>
        </p:nvSpPr>
        <p:spPr bwMode="auto">
          <a:xfrm>
            <a:off x="685800" y="4343400"/>
            <a:ext cx="5476875" cy="4105275"/>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7" name="Rectangle 1"/>
          <p:cNvSpPr txBox="1">
            <a:spLocks noGrp="1" noRot="1" noChangeAspect="1" noChangeArrowheads="1"/>
          </p:cNvSpPr>
          <p:nvPr>
            <p:ph type="sldImg"/>
          </p:nvPr>
        </p:nvSpPr>
        <p:spPr bwMode="auto">
          <a:xfrm>
            <a:off x="-16998950" y="-11796713"/>
            <a:ext cx="22191663" cy="12484101"/>
          </a:xfrm>
          <a:prstGeom prst="rect">
            <a:avLst/>
          </a:prstGeom>
          <a:solidFill>
            <a:srgbClr val="FFFFFF"/>
          </a:solidFill>
          <a:ln>
            <a:solidFill>
              <a:srgbClr val="000000"/>
            </a:solidFill>
            <a:miter lim="800000"/>
            <a:headEnd/>
            <a:tailEnd/>
          </a:ln>
        </p:spPr>
      </p:sp>
      <p:sp>
        <p:nvSpPr>
          <p:cNvPr id="75778" name="Rectangle 2"/>
          <p:cNvSpPr txBox="1">
            <a:spLocks noGrp="1" noChangeArrowheads="1"/>
          </p:cNvSpPr>
          <p:nvPr>
            <p:ph type="body" idx="1"/>
          </p:nvPr>
        </p:nvSpPr>
        <p:spPr bwMode="auto">
          <a:xfrm>
            <a:off x="685800" y="4343400"/>
            <a:ext cx="5476875" cy="4105275"/>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5" name="Rectangle 1"/>
          <p:cNvSpPr txBox="1">
            <a:spLocks noGrp="1" noRot="1" noChangeAspect="1" noChangeArrowheads="1"/>
          </p:cNvSpPr>
          <p:nvPr>
            <p:ph type="sldImg"/>
          </p:nvPr>
        </p:nvSpPr>
        <p:spPr bwMode="auto">
          <a:xfrm>
            <a:off x="-16998950" y="-11796713"/>
            <a:ext cx="22191663" cy="12484101"/>
          </a:xfrm>
          <a:prstGeom prst="rect">
            <a:avLst/>
          </a:prstGeom>
          <a:solidFill>
            <a:srgbClr val="FFFFFF"/>
          </a:solidFill>
          <a:ln>
            <a:solidFill>
              <a:srgbClr val="000000"/>
            </a:solidFill>
            <a:miter lim="800000"/>
            <a:headEnd/>
            <a:tailEnd/>
          </a:ln>
        </p:spPr>
      </p:sp>
      <p:sp>
        <p:nvSpPr>
          <p:cNvPr id="77826" name="Rectangle 2"/>
          <p:cNvSpPr txBox="1">
            <a:spLocks noGrp="1" noChangeArrowheads="1"/>
          </p:cNvSpPr>
          <p:nvPr>
            <p:ph type="body" idx="1"/>
          </p:nvPr>
        </p:nvSpPr>
        <p:spPr bwMode="auto">
          <a:xfrm>
            <a:off x="685800" y="4343400"/>
            <a:ext cx="5476875" cy="4105275"/>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5" name="Rectangle 1"/>
          <p:cNvSpPr txBox="1">
            <a:spLocks noGrp="1" noRot="1" noChangeAspect="1" noChangeArrowheads="1"/>
          </p:cNvSpPr>
          <p:nvPr>
            <p:ph type="sldImg"/>
          </p:nvPr>
        </p:nvSpPr>
        <p:spPr bwMode="auto">
          <a:xfrm>
            <a:off x="-16998950" y="-11796713"/>
            <a:ext cx="22191663" cy="12484101"/>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685800" y="4343400"/>
            <a:ext cx="5476875" cy="4105275"/>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69" name="Rectangle 1"/>
          <p:cNvSpPr txBox="1">
            <a:spLocks noGrp="1" noRot="1" noChangeAspect="1" noChangeArrowheads="1"/>
          </p:cNvSpPr>
          <p:nvPr>
            <p:ph type="sldImg"/>
          </p:nvPr>
        </p:nvSpPr>
        <p:spPr bwMode="auto">
          <a:xfrm>
            <a:off x="-16998950" y="-11796713"/>
            <a:ext cx="22191663" cy="12484101"/>
          </a:xfrm>
          <a:prstGeom prst="rect">
            <a:avLst/>
          </a:prstGeom>
          <a:solidFill>
            <a:srgbClr val="FFFFFF"/>
          </a:solidFill>
          <a:ln>
            <a:solidFill>
              <a:srgbClr val="000000"/>
            </a:solidFill>
            <a:miter lim="800000"/>
            <a:headEnd/>
            <a:tailEnd/>
          </a:ln>
        </p:spPr>
      </p:sp>
      <p:sp>
        <p:nvSpPr>
          <p:cNvPr id="83970" name="Rectangle 2"/>
          <p:cNvSpPr txBox="1">
            <a:spLocks noGrp="1" noChangeArrowheads="1"/>
          </p:cNvSpPr>
          <p:nvPr>
            <p:ph type="body" idx="1"/>
          </p:nvPr>
        </p:nvSpPr>
        <p:spPr bwMode="auto">
          <a:xfrm>
            <a:off x="685800" y="4343400"/>
            <a:ext cx="5476875" cy="4105275"/>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7" name="Rectangle 1"/>
          <p:cNvSpPr txBox="1">
            <a:spLocks noGrp="1" noRot="1" noChangeAspect="1" noChangeArrowheads="1"/>
          </p:cNvSpPr>
          <p:nvPr>
            <p:ph type="sldImg"/>
          </p:nvPr>
        </p:nvSpPr>
        <p:spPr bwMode="auto">
          <a:xfrm>
            <a:off x="-16998950" y="-11796713"/>
            <a:ext cx="22191663" cy="12484101"/>
          </a:xfrm>
          <a:prstGeom prst="rect">
            <a:avLst/>
          </a:prstGeom>
          <a:solidFill>
            <a:srgbClr val="FFFFFF"/>
          </a:solidFill>
          <a:ln>
            <a:solidFill>
              <a:srgbClr val="000000"/>
            </a:solidFill>
            <a:miter lim="800000"/>
            <a:headEnd/>
            <a:tailEnd/>
          </a:ln>
        </p:spPr>
      </p:sp>
      <p:sp>
        <p:nvSpPr>
          <p:cNvPr id="86018" name="Rectangle 2"/>
          <p:cNvSpPr txBox="1">
            <a:spLocks noGrp="1" noChangeArrowheads="1"/>
          </p:cNvSpPr>
          <p:nvPr>
            <p:ph type="body" idx="1"/>
          </p:nvPr>
        </p:nvSpPr>
        <p:spPr bwMode="auto">
          <a:xfrm>
            <a:off x="685800" y="4343400"/>
            <a:ext cx="5476875" cy="4105275"/>
          </a:xfrm>
          <a:prstGeom prst="rect">
            <a:avLst/>
          </a:prstGeom>
          <a:noFill/>
          <a:ln cap="flat">
            <a:round/>
            <a:headEnd/>
            <a:tailEnd/>
          </a:ln>
        </p:spPr>
        <p:txBody>
          <a:bodyPr wrap="none" anchor="ct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1" name="Rectangle 1"/>
          <p:cNvSpPr txBox="1">
            <a:spLocks noGrp="1" noRot="1" noChangeAspect="1" noChangeArrowheads="1"/>
          </p:cNvSpPr>
          <p:nvPr>
            <p:ph type="sldImg"/>
          </p:nvPr>
        </p:nvSpPr>
        <p:spPr bwMode="auto">
          <a:xfrm>
            <a:off x="-16998950" y="-11796713"/>
            <a:ext cx="22191663" cy="12484101"/>
          </a:xfrm>
          <a:prstGeom prst="rect">
            <a:avLst/>
          </a:prstGeom>
          <a:solidFill>
            <a:srgbClr val="FFFFFF"/>
          </a:solidFill>
          <a:ln>
            <a:solidFill>
              <a:srgbClr val="000000"/>
            </a:solidFill>
            <a:miter lim="800000"/>
            <a:headEnd/>
            <a:tailEnd/>
          </a:ln>
        </p:spPr>
      </p:sp>
      <p:sp>
        <p:nvSpPr>
          <p:cNvPr id="87042" name="Rectangle 2"/>
          <p:cNvSpPr txBox="1">
            <a:spLocks noGrp="1" noChangeArrowheads="1"/>
          </p:cNvSpPr>
          <p:nvPr>
            <p:ph type="body" idx="1"/>
          </p:nvPr>
        </p:nvSpPr>
        <p:spPr bwMode="auto">
          <a:xfrm>
            <a:off x="685800" y="4343400"/>
            <a:ext cx="5476875" cy="4105275"/>
          </a:xfrm>
          <a:prstGeom prst="rect">
            <a:avLst/>
          </a:prstGeom>
          <a:noFill/>
          <a:ln cap="flat">
            <a:round/>
            <a:headEnd/>
            <a:tailEnd/>
          </a:ln>
        </p:spPr>
        <p:txBody>
          <a:bodyPr wrap="none" anchor="ct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3451858-77E8-9034-5C1A-EFF78E7EE173}"/>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974C8F78-397D-FDA7-9E49-096B24EE5B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64E2EF05-39BE-F860-A346-D6AFBC843CA4}"/>
              </a:ext>
            </a:extLst>
          </p:cNvPr>
          <p:cNvSpPr>
            <a:spLocks noGrp="1"/>
          </p:cNvSpPr>
          <p:nvPr>
            <p:ph type="dt" sz="half" idx="10"/>
          </p:nvPr>
        </p:nvSpPr>
        <p:spPr/>
        <p:txBody>
          <a:bodyPr/>
          <a:lstStyle/>
          <a:p>
            <a:fld id="{2181B108-1B2C-4002-A17E-B57D3FB178A9}" type="datetimeFigureOut">
              <a:rPr lang="el-GR" smtClean="0"/>
              <a:t>30/11/2024</a:t>
            </a:fld>
            <a:endParaRPr lang="el-GR"/>
          </a:p>
        </p:txBody>
      </p:sp>
      <p:sp>
        <p:nvSpPr>
          <p:cNvPr id="5" name="Θέση υποσέλιδου 4">
            <a:extLst>
              <a:ext uri="{FF2B5EF4-FFF2-40B4-BE49-F238E27FC236}">
                <a16:creationId xmlns:a16="http://schemas.microsoft.com/office/drawing/2014/main" id="{9BA53B0D-FD7B-A6A4-E770-541190636D9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E58E23B-5C9D-061B-AB11-1D435D535A64}"/>
              </a:ext>
            </a:extLst>
          </p:cNvPr>
          <p:cNvSpPr>
            <a:spLocks noGrp="1"/>
          </p:cNvSpPr>
          <p:nvPr>
            <p:ph type="sldNum" sz="quarter" idx="12"/>
          </p:nvPr>
        </p:nvSpPr>
        <p:spPr/>
        <p:txBody>
          <a:bodyPr/>
          <a:lstStyle/>
          <a:p>
            <a:fld id="{D11E244E-2348-4740-A2D7-695C8B151E07}" type="slidenum">
              <a:rPr lang="el-GR" smtClean="0"/>
              <a:t>‹#›</a:t>
            </a:fld>
            <a:endParaRPr lang="el-GR"/>
          </a:p>
        </p:txBody>
      </p:sp>
    </p:spTree>
    <p:extLst>
      <p:ext uri="{BB962C8B-B14F-4D97-AF65-F5344CB8AC3E}">
        <p14:creationId xmlns:p14="http://schemas.microsoft.com/office/powerpoint/2010/main" val="4249219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895ECF-8964-64FB-F774-911F6C3ED9B7}"/>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2E4EA06A-E356-6701-938B-BA99D155557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1D46C80B-2308-8A34-759F-B84922B0ED0D}"/>
              </a:ext>
            </a:extLst>
          </p:cNvPr>
          <p:cNvSpPr>
            <a:spLocks noGrp="1"/>
          </p:cNvSpPr>
          <p:nvPr>
            <p:ph type="dt" sz="half" idx="10"/>
          </p:nvPr>
        </p:nvSpPr>
        <p:spPr/>
        <p:txBody>
          <a:bodyPr/>
          <a:lstStyle/>
          <a:p>
            <a:fld id="{2181B108-1B2C-4002-A17E-B57D3FB178A9}" type="datetimeFigureOut">
              <a:rPr lang="el-GR" smtClean="0"/>
              <a:t>30/11/2024</a:t>
            </a:fld>
            <a:endParaRPr lang="el-GR"/>
          </a:p>
        </p:txBody>
      </p:sp>
      <p:sp>
        <p:nvSpPr>
          <p:cNvPr id="5" name="Θέση υποσέλιδου 4">
            <a:extLst>
              <a:ext uri="{FF2B5EF4-FFF2-40B4-BE49-F238E27FC236}">
                <a16:creationId xmlns:a16="http://schemas.microsoft.com/office/drawing/2014/main" id="{9CBF5EB4-1EEA-6350-0040-1D8B9AD5E079}"/>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99761D2-4328-5919-E462-EE1E2133BD2B}"/>
              </a:ext>
            </a:extLst>
          </p:cNvPr>
          <p:cNvSpPr>
            <a:spLocks noGrp="1"/>
          </p:cNvSpPr>
          <p:nvPr>
            <p:ph type="sldNum" sz="quarter" idx="12"/>
          </p:nvPr>
        </p:nvSpPr>
        <p:spPr/>
        <p:txBody>
          <a:bodyPr/>
          <a:lstStyle/>
          <a:p>
            <a:fld id="{D11E244E-2348-4740-A2D7-695C8B151E07}" type="slidenum">
              <a:rPr lang="el-GR" smtClean="0"/>
              <a:t>‹#›</a:t>
            </a:fld>
            <a:endParaRPr lang="el-GR"/>
          </a:p>
        </p:txBody>
      </p:sp>
    </p:spTree>
    <p:extLst>
      <p:ext uri="{BB962C8B-B14F-4D97-AF65-F5344CB8AC3E}">
        <p14:creationId xmlns:p14="http://schemas.microsoft.com/office/powerpoint/2010/main" val="3041684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BD776BB2-1520-8BC8-7AE0-7896FB04AF7F}"/>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BFDA1122-7771-F91B-8ACA-E1C2A5D1D8AA}"/>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8F8F4DD-FB80-39B2-8351-458A292B76A8}"/>
              </a:ext>
            </a:extLst>
          </p:cNvPr>
          <p:cNvSpPr>
            <a:spLocks noGrp="1"/>
          </p:cNvSpPr>
          <p:nvPr>
            <p:ph type="dt" sz="half" idx="10"/>
          </p:nvPr>
        </p:nvSpPr>
        <p:spPr/>
        <p:txBody>
          <a:bodyPr/>
          <a:lstStyle/>
          <a:p>
            <a:fld id="{2181B108-1B2C-4002-A17E-B57D3FB178A9}" type="datetimeFigureOut">
              <a:rPr lang="el-GR" smtClean="0"/>
              <a:t>30/11/2024</a:t>
            </a:fld>
            <a:endParaRPr lang="el-GR"/>
          </a:p>
        </p:txBody>
      </p:sp>
      <p:sp>
        <p:nvSpPr>
          <p:cNvPr id="5" name="Θέση υποσέλιδου 4">
            <a:extLst>
              <a:ext uri="{FF2B5EF4-FFF2-40B4-BE49-F238E27FC236}">
                <a16:creationId xmlns:a16="http://schemas.microsoft.com/office/drawing/2014/main" id="{EF9AAD10-14D7-691C-654E-C85CE3BFDC02}"/>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01404D2-7BDC-CFF1-5F28-84CBE932625A}"/>
              </a:ext>
            </a:extLst>
          </p:cNvPr>
          <p:cNvSpPr>
            <a:spLocks noGrp="1"/>
          </p:cNvSpPr>
          <p:nvPr>
            <p:ph type="sldNum" sz="quarter" idx="12"/>
          </p:nvPr>
        </p:nvSpPr>
        <p:spPr/>
        <p:txBody>
          <a:bodyPr/>
          <a:lstStyle/>
          <a:p>
            <a:fld id="{D11E244E-2348-4740-A2D7-695C8B151E07}" type="slidenum">
              <a:rPr lang="el-GR" smtClean="0"/>
              <a:t>‹#›</a:t>
            </a:fld>
            <a:endParaRPr lang="el-GR"/>
          </a:p>
        </p:txBody>
      </p:sp>
    </p:spTree>
    <p:extLst>
      <p:ext uri="{BB962C8B-B14F-4D97-AF65-F5344CB8AC3E}">
        <p14:creationId xmlns:p14="http://schemas.microsoft.com/office/powerpoint/2010/main" val="139746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B77DFE-5391-B461-96B6-5E0ED3FF3C2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E6CD0EEB-DACE-0487-8582-DD525BC4B9F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741CDB6C-6F5D-2260-5872-EFFE661EF939}"/>
              </a:ext>
            </a:extLst>
          </p:cNvPr>
          <p:cNvSpPr>
            <a:spLocks noGrp="1"/>
          </p:cNvSpPr>
          <p:nvPr>
            <p:ph type="dt" sz="half" idx="10"/>
          </p:nvPr>
        </p:nvSpPr>
        <p:spPr/>
        <p:txBody>
          <a:bodyPr/>
          <a:lstStyle/>
          <a:p>
            <a:fld id="{2181B108-1B2C-4002-A17E-B57D3FB178A9}" type="datetimeFigureOut">
              <a:rPr lang="el-GR" smtClean="0"/>
              <a:t>30/11/2024</a:t>
            </a:fld>
            <a:endParaRPr lang="el-GR"/>
          </a:p>
        </p:txBody>
      </p:sp>
      <p:sp>
        <p:nvSpPr>
          <p:cNvPr id="5" name="Θέση υποσέλιδου 4">
            <a:extLst>
              <a:ext uri="{FF2B5EF4-FFF2-40B4-BE49-F238E27FC236}">
                <a16:creationId xmlns:a16="http://schemas.microsoft.com/office/drawing/2014/main" id="{79ECA18F-C76E-E7E9-4252-3B629B7532E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1D6A6E97-2480-6C85-D8EE-CC5C3EAF4563}"/>
              </a:ext>
            </a:extLst>
          </p:cNvPr>
          <p:cNvSpPr>
            <a:spLocks noGrp="1"/>
          </p:cNvSpPr>
          <p:nvPr>
            <p:ph type="sldNum" sz="quarter" idx="12"/>
          </p:nvPr>
        </p:nvSpPr>
        <p:spPr/>
        <p:txBody>
          <a:bodyPr/>
          <a:lstStyle/>
          <a:p>
            <a:fld id="{D11E244E-2348-4740-A2D7-695C8B151E07}" type="slidenum">
              <a:rPr lang="el-GR" smtClean="0"/>
              <a:t>‹#›</a:t>
            </a:fld>
            <a:endParaRPr lang="el-GR"/>
          </a:p>
        </p:txBody>
      </p:sp>
    </p:spTree>
    <p:extLst>
      <p:ext uri="{BB962C8B-B14F-4D97-AF65-F5344CB8AC3E}">
        <p14:creationId xmlns:p14="http://schemas.microsoft.com/office/powerpoint/2010/main" val="1681274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F1AC331-5473-1B4F-795A-D2DBCA88B27C}"/>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2BD20AC5-7352-04F4-D711-69045E6BF6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CD982067-95DA-CE5A-0F69-7B8F5468608F}"/>
              </a:ext>
            </a:extLst>
          </p:cNvPr>
          <p:cNvSpPr>
            <a:spLocks noGrp="1"/>
          </p:cNvSpPr>
          <p:nvPr>
            <p:ph type="dt" sz="half" idx="10"/>
          </p:nvPr>
        </p:nvSpPr>
        <p:spPr/>
        <p:txBody>
          <a:bodyPr/>
          <a:lstStyle/>
          <a:p>
            <a:fld id="{2181B108-1B2C-4002-A17E-B57D3FB178A9}" type="datetimeFigureOut">
              <a:rPr lang="el-GR" smtClean="0"/>
              <a:t>30/11/2024</a:t>
            </a:fld>
            <a:endParaRPr lang="el-GR"/>
          </a:p>
        </p:txBody>
      </p:sp>
      <p:sp>
        <p:nvSpPr>
          <p:cNvPr id="5" name="Θέση υποσέλιδου 4">
            <a:extLst>
              <a:ext uri="{FF2B5EF4-FFF2-40B4-BE49-F238E27FC236}">
                <a16:creationId xmlns:a16="http://schemas.microsoft.com/office/drawing/2014/main" id="{B382367C-1474-C0E1-8EF8-66A70F2FE4A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F7758E79-B4E5-F49D-4A17-7CE3AC5FDF75}"/>
              </a:ext>
            </a:extLst>
          </p:cNvPr>
          <p:cNvSpPr>
            <a:spLocks noGrp="1"/>
          </p:cNvSpPr>
          <p:nvPr>
            <p:ph type="sldNum" sz="quarter" idx="12"/>
          </p:nvPr>
        </p:nvSpPr>
        <p:spPr/>
        <p:txBody>
          <a:bodyPr/>
          <a:lstStyle/>
          <a:p>
            <a:fld id="{D11E244E-2348-4740-A2D7-695C8B151E07}" type="slidenum">
              <a:rPr lang="el-GR" smtClean="0"/>
              <a:t>‹#›</a:t>
            </a:fld>
            <a:endParaRPr lang="el-GR"/>
          </a:p>
        </p:txBody>
      </p:sp>
    </p:spTree>
    <p:extLst>
      <p:ext uri="{BB962C8B-B14F-4D97-AF65-F5344CB8AC3E}">
        <p14:creationId xmlns:p14="http://schemas.microsoft.com/office/powerpoint/2010/main" val="1263509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E415607-D815-4624-AC8A-7FB848D8DC9A}"/>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4F491D0E-3AFC-3746-360E-F3F0F7482AAD}"/>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FE9803FE-C3C9-D71B-2B0D-15779C11BAC8}"/>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DE170E66-2C23-8E4C-AE6D-B6622E3E803F}"/>
              </a:ext>
            </a:extLst>
          </p:cNvPr>
          <p:cNvSpPr>
            <a:spLocks noGrp="1"/>
          </p:cNvSpPr>
          <p:nvPr>
            <p:ph type="dt" sz="half" idx="10"/>
          </p:nvPr>
        </p:nvSpPr>
        <p:spPr/>
        <p:txBody>
          <a:bodyPr/>
          <a:lstStyle/>
          <a:p>
            <a:fld id="{2181B108-1B2C-4002-A17E-B57D3FB178A9}" type="datetimeFigureOut">
              <a:rPr lang="el-GR" smtClean="0"/>
              <a:t>30/11/2024</a:t>
            </a:fld>
            <a:endParaRPr lang="el-GR"/>
          </a:p>
        </p:txBody>
      </p:sp>
      <p:sp>
        <p:nvSpPr>
          <p:cNvPr id="6" name="Θέση υποσέλιδου 5">
            <a:extLst>
              <a:ext uri="{FF2B5EF4-FFF2-40B4-BE49-F238E27FC236}">
                <a16:creationId xmlns:a16="http://schemas.microsoft.com/office/drawing/2014/main" id="{E89A88A8-776F-231A-F2A6-C60A760B43F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50A75C92-23B9-292E-DAD0-B132A0D958CA}"/>
              </a:ext>
            </a:extLst>
          </p:cNvPr>
          <p:cNvSpPr>
            <a:spLocks noGrp="1"/>
          </p:cNvSpPr>
          <p:nvPr>
            <p:ph type="sldNum" sz="quarter" idx="12"/>
          </p:nvPr>
        </p:nvSpPr>
        <p:spPr/>
        <p:txBody>
          <a:bodyPr/>
          <a:lstStyle/>
          <a:p>
            <a:fld id="{D11E244E-2348-4740-A2D7-695C8B151E07}" type="slidenum">
              <a:rPr lang="el-GR" smtClean="0"/>
              <a:t>‹#›</a:t>
            </a:fld>
            <a:endParaRPr lang="el-GR"/>
          </a:p>
        </p:txBody>
      </p:sp>
    </p:spTree>
    <p:extLst>
      <p:ext uri="{BB962C8B-B14F-4D97-AF65-F5344CB8AC3E}">
        <p14:creationId xmlns:p14="http://schemas.microsoft.com/office/powerpoint/2010/main" val="1923138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0AD812-CDDD-B1C2-0979-99A0CAD2475B}"/>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40115C49-FB39-AE20-815E-326F17318B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52EF1F70-E21A-D208-1AF0-EFE288975CE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C375BFF8-68D5-A81E-DE55-32F14DBA7C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FDA5ED48-EAAC-FB7D-CFE3-8D9FE1E9AB86}"/>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B7D0B297-3088-92BB-C182-435D754CB512}"/>
              </a:ext>
            </a:extLst>
          </p:cNvPr>
          <p:cNvSpPr>
            <a:spLocks noGrp="1"/>
          </p:cNvSpPr>
          <p:nvPr>
            <p:ph type="dt" sz="half" idx="10"/>
          </p:nvPr>
        </p:nvSpPr>
        <p:spPr/>
        <p:txBody>
          <a:bodyPr/>
          <a:lstStyle/>
          <a:p>
            <a:fld id="{2181B108-1B2C-4002-A17E-B57D3FB178A9}" type="datetimeFigureOut">
              <a:rPr lang="el-GR" smtClean="0"/>
              <a:t>30/11/2024</a:t>
            </a:fld>
            <a:endParaRPr lang="el-GR"/>
          </a:p>
        </p:txBody>
      </p:sp>
      <p:sp>
        <p:nvSpPr>
          <p:cNvPr id="8" name="Θέση υποσέλιδου 7">
            <a:extLst>
              <a:ext uri="{FF2B5EF4-FFF2-40B4-BE49-F238E27FC236}">
                <a16:creationId xmlns:a16="http://schemas.microsoft.com/office/drawing/2014/main" id="{01D42984-B4E7-D4C1-A04E-916BD09C088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E45BA032-9794-5D17-8C5E-FE52BEE220DA}"/>
              </a:ext>
            </a:extLst>
          </p:cNvPr>
          <p:cNvSpPr>
            <a:spLocks noGrp="1"/>
          </p:cNvSpPr>
          <p:nvPr>
            <p:ph type="sldNum" sz="quarter" idx="12"/>
          </p:nvPr>
        </p:nvSpPr>
        <p:spPr/>
        <p:txBody>
          <a:bodyPr/>
          <a:lstStyle/>
          <a:p>
            <a:fld id="{D11E244E-2348-4740-A2D7-695C8B151E07}" type="slidenum">
              <a:rPr lang="el-GR" smtClean="0"/>
              <a:t>‹#›</a:t>
            </a:fld>
            <a:endParaRPr lang="el-GR"/>
          </a:p>
        </p:txBody>
      </p:sp>
    </p:spTree>
    <p:extLst>
      <p:ext uri="{BB962C8B-B14F-4D97-AF65-F5344CB8AC3E}">
        <p14:creationId xmlns:p14="http://schemas.microsoft.com/office/powerpoint/2010/main" val="2749707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A595BD-F5C0-987A-BE0E-F0C2943399EC}"/>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BED45591-7889-7B7D-BDA3-7BD6394C7077}"/>
              </a:ext>
            </a:extLst>
          </p:cNvPr>
          <p:cNvSpPr>
            <a:spLocks noGrp="1"/>
          </p:cNvSpPr>
          <p:nvPr>
            <p:ph type="dt" sz="half" idx="10"/>
          </p:nvPr>
        </p:nvSpPr>
        <p:spPr/>
        <p:txBody>
          <a:bodyPr/>
          <a:lstStyle/>
          <a:p>
            <a:fld id="{2181B108-1B2C-4002-A17E-B57D3FB178A9}" type="datetimeFigureOut">
              <a:rPr lang="el-GR" smtClean="0"/>
              <a:t>30/11/2024</a:t>
            </a:fld>
            <a:endParaRPr lang="el-GR"/>
          </a:p>
        </p:txBody>
      </p:sp>
      <p:sp>
        <p:nvSpPr>
          <p:cNvPr id="4" name="Θέση υποσέλιδου 3">
            <a:extLst>
              <a:ext uri="{FF2B5EF4-FFF2-40B4-BE49-F238E27FC236}">
                <a16:creationId xmlns:a16="http://schemas.microsoft.com/office/drawing/2014/main" id="{E4E42ADB-EA57-B382-21E2-A07018271491}"/>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AC119EDB-5506-0920-30B6-703D2CF7EAA0}"/>
              </a:ext>
            </a:extLst>
          </p:cNvPr>
          <p:cNvSpPr>
            <a:spLocks noGrp="1"/>
          </p:cNvSpPr>
          <p:nvPr>
            <p:ph type="sldNum" sz="quarter" idx="12"/>
          </p:nvPr>
        </p:nvSpPr>
        <p:spPr/>
        <p:txBody>
          <a:bodyPr/>
          <a:lstStyle/>
          <a:p>
            <a:fld id="{D11E244E-2348-4740-A2D7-695C8B151E07}" type="slidenum">
              <a:rPr lang="el-GR" smtClean="0"/>
              <a:t>‹#›</a:t>
            </a:fld>
            <a:endParaRPr lang="el-GR"/>
          </a:p>
        </p:txBody>
      </p:sp>
    </p:spTree>
    <p:extLst>
      <p:ext uri="{BB962C8B-B14F-4D97-AF65-F5344CB8AC3E}">
        <p14:creationId xmlns:p14="http://schemas.microsoft.com/office/powerpoint/2010/main" val="22602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0E953075-CCCB-C121-D169-65AA44DD3616}"/>
              </a:ext>
            </a:extLst>
          </p:cNvPr>
          <p:cNvSpPr>
            <a:spLocks noGrp="1"/>
          </p:cNvSpPr>
          <p:nvPr>
            <p:ph type="dt" sz="half" idx="10"/>
          </p:nvPr>
        </p:nvSpPr>
        <p:spPr/>
        <p:txBody>
          <a:bodyPr/>
          <a:lstStyle/>
          <a:p>
            <a:fld id="{2181B108-1B2C-4002-A17E-B57D3FB178A9}" type="datetimeFigureOut">
              <a:rPr lang="el-GR" smtClean="0"/>
              <a:t>30/11/2024</a:t>
            </a:fld>
            <a:endParaRPr lang="el-GR"/>
          </a:p>
        </p:txBody>
      </p:sp>
      <p:sp>
        <p:nvSpPr>
          <p:cNvPr id="3" name="Θέση υποσέλιδου 2">
            <a:extLst>
              <a:ext uri="{FF2B5EF4-FFF2-40B4-BE49-F238E27FC236}">
                <a16:creationId xmlns:a16="http://schemas.microsoft.com/office/drawing/2014/main" id="{F8119549-8876-747A-36E8-864A7B69D282}"/>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BE7CA037-7A7E-B9D7-452D-0F016E90B103}"/>
              </a:ext>
            </a:extLst>
          </p:cNvPr>
          <p:cNvSpPr>
            <a:spLocks noGrp="1"/>
          </p:cNvSpPr>
          <p:nvPr>
            <p:ph type="sldNum" sz="quarter" idx="12"/>
          </p:nvPr>
        </p:nvSpPr>
        <p:spPr/>
        <p:txBody>
          <a:bodyPr/>
          <a:lstStyle/>
          <a:p>
            <a:fld id="{D11E244E-2348-4740-A2D7-695C8B151E07}" type="slidenum">
              <a:rPr lang="el-GR" smtClean="0"/>
              <a:t>‹#›</a:t>
            </a:fld>
            <a:endParaRPr lang="el-GR"/>
          </a:p>
        </p:txBody>
      </p:sp>
    </p:spTree>
    <p:extLst>
      <p:ext uri="{BB962C8B-B14F-4D97-AF65-F5344CB8AC3E}">
        <p14:creationId xmlns:p14="http://schemas.microsoft.com/office/powerpoint/2010/main" val="1516960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D7BF90-73E8-97DD-AD57-E1DB361C92FD}"/>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B33EB4F5-7D68-C7B1-2036-D342B1634A3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2AAD3875-CB0B-B57E-3D29-1F738A42D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DE87D3DF-835E-CACF-8CAE-BB5A876EC8C1}"/>
              </a:ext>
            </a:extLst>
          </p:cNvPr>
          <p:cNvSpPr>
            <a:spLocks noGrp="1"/>
          </p:cNvSpPr>
          <p:nvPr>
            <p:ph type="dt" sz="half" idx="10"/>
          </p:nvPr>
        </p:nvSpPr>
        <p:spPr/>
        <p:txBody>
          <a:bodyPr/>
          <a:lstStyle/>
          <a:p>
            <a:fld id="{2181B108-1B2C-4002-A17E-B57D3FB178A9}" type="datetimeFigureOut">
              <a:rPr lang="el-GR" smtClean="0"/>
              <a:t>30/11/2024</a:t>
            </a:fld>
            <a:endParaRPr lang="el-GR"/>
          </a:p>
        </p:txBody>
      </p:sp>
      <p:sp>
        <p:nvSpPr>
          <p:cNvPr id="6" name="Θέση υποσέλιδου 5">
            <a:extLst>
              <a:ext uri="{FF2B5EF4-FFF2-40B4-BE49-F238E27FC236}">
                <a16:creationId xmlns:a16="http://schemas.microsoft.com/office/drawing/2014/main" id="{FFDB3333-B64D-026C-FDAA-8995DC9EB43D}"/>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ACB047AD-20F3-A604-9DE7-848A92437684}"/>
              </a:ext>
            </a:extLst>
          </p:cNvPr>
          <p:cNvSpPr>
            <a:spLocks noGrp="1"/>
          </p:cNvSpPr>
          <p:nvPr>
            <p:ph type="sldNum" sz="quarter" idx="12"/>
          </p:nvPr>
        </p:nvSpPr>
        <p:spPr/>
        <p:txBody>
          <a:bodyPr/>
          <a:lstStyle/>
          <a:p>
            <a:fld id="{D11E244E-2348-4740-A2D7-695C8B151E07}" type="slidenum">
              <a:rPr lang="el-GR" smtClean="0"/>
              <a:t>‹#›</a:t>
            </a:fld>
            <a:endParaRPr lang="el-GR"/>
          </a:p>
        </p:txBody>
      </p:sp>
    </p:spTree>
    <p:extLst>
      <p:ext uri="{BB962C8B-B14F-4D97-AF65-F5344CB8AC3E}">
        <p14:creationId xmlns:p14="http://schemas.microsoft.com/office/powerpoint/2010/main" val="1703371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5B7CE3-07DF-D7D9-1B12-D2615A740C39}"/>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14D94ECA-074F-D345-815C-A729733AC8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EDBCC6A5-11F2-F531-8F35-6915CFE06B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6BAD3A60-6F16-70AF-632B-C5048E836C95}"/>
              </a:ext>
            </a:extLst>
          </p:cNvPr>
          <p:cNvSpPr>
            <a:spLocks noGrp="1"/>
          </p:cNvSpPr>
          <p:nvPr>
            <p:ph type="dt" sz="half" idx="10"/>
          </p:nvPr>
        </p:nvSpPr>
        <p:spPr/>
        <p:txBody>
          <a:bodyPr/>
          <a:lstStyle/>
          <a:p>
            <a:fld id="{2181B108-1B2C-4002-A17E-B57D3FB178A9}" type="datetimeFigureOut">
              <a:rPr lang="el-GR" smtClean="0"/>
              <a:t>30/11/2024</a:t>
            </a:fld>
            <a:endParaRPr lang="el-GR"/>
          </a:p>
        </p:txBody>
      </p:sp>
      <p:sp>
        <p:nvSpPr>
          <p:cNvPr id="6" name="Θέση υποσέλιδου 5">
            <a:extLst>
              <a:ext uri="{FF2B5EF4-FFF2-40B4-BE49-F238E27FC236}">
                <a16:creationId xmlns:a16="http://schemas.microsoft.com/office/drawing/2014/main" id="{A8F14F8C-E9C3-CBED-8993-7C302926D618}"/>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3B336C02-8B16-7877-6B63-14D413827C84}"/>
              </a:ext>
            </a:extLst>
          </p:cNvPr>
          <p:cNvSpPr>
            <a:spLocks noGrp="1"/>
          </p:cNvSpPr>
          <p:nvPr>
            <p:ph type="sldNum" sz="quarter" idx="12"/>
          </p:nvPr>
        </p:nvSpPr>
        <p:spPr/>
        <p:txBody>
          <a:bodyPr/>
          <a:lstStyle/>
          <a:p>
            <a:fld id="{D11E244E-2348-4740-A2D7-695C8B151E07}" type="slidenum">
              <a:rPr lang="el-GR" smtClean="0"/>
              <a:t>‹#›</a:t>
            </a:fld>
            <a:endParaRPr lang="el-GR"/>
          </a:p>
        </p:txBody>
      </p:sp>
    </p:spTree>
    <p:extLst>
      <p:ext uri="{BB962C8B-B14F-4D97-AF65-F5344CB8AC3E}">
        <p14:creationId xmlns:p14="http://schemas.microsoft.com/office/powerpoint/2010/main" val="1133006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6FEF7AA-3C5B-A1FB-731A-AE8B44F0F1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AFA82297-308E-EA45-30C0-B2EF7E6ADF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5976954-DD70-4771-C835-9D4A2B902B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181B108-1B2C-4002-A17E-B57D3FB178A9}" type="datetimeFigureOut">
              <a:rPr lang="el-GR" smtClean="0"/>
              <a:t>30/11/2024</a:t>
            </a:fld>
            <a:endParaRPr lang="el-GR"/>
          </a:p>
        </p:txBody>
      </p:sp>
      <p:sp>
        <p:nvSpPr>
          <p:cNvPr id="5" name="Θέση υποσέλιδου 4">
            <a:extLst>
              <a:ext uri="{FF2B5EF4-FFF2-40B4-BE49-F238E27FC236}">
                <a16:creationId xmlns:a16="http://schemas.microsoft.com/office/drawing/2014/main" id="{CBB2DB04-D77F-8B5B-C026-4368A603F3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6E3E95E-22DF-09E6-DA63-C5F49A8B5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11E244E-2348-4740-A2D7-695C8B151E07}" type="slidenum">
              <a:rPr lang="el-GR" smtClean="0"/>
              <a:t>‹#›</a:t>
            </a:fld>
            <a:endParaRPr lang="el-GR"/>
          </a:p>
        </p:txBody>
      </p:sp>
    </p:spTree>
    <p:extLst>
      <p:ext uri="{BB962C8B-B14F-4D97-AF65-F5344CB8AC3E}">
        <p14:creationId xmlns:p14="http://schemas.microsoft.com/office/powerpoint/2010/main" val="256930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bouras8@gmail.co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konstantinosbouras.gr/"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impactalk.gr/el/impactblog/i-igesia-kai-ta-haraktiristika-enos-spoydaioy-igeti" TargetMode="Externa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hyperlink" Target="https://www.businessbooks.gr/dioikisi-anthrwpinou-dynamikou-bibli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s://www.public.gr/product/books/greek-books/economics/management/dioikisi-anthropinoy-dynamikoy/prod8281449pp/" TargetMode="External"/><Relationship Id="rId4" Type="http://schemas.openxmlformats.org/officeDocument/2006/relationships/hyperlink" Target="https://scholar.google.gr/scholar?q=%CE%B4%CE%B9%CE%B1%CF%87%CE%B5%CE%AF%CF%81%CE%B9%CF%83%CE%B7+%CE%B1%CE%BD%CE%B8%CF%81%CF%8E%CF%80%CE%B9%CE%BD%CE%BF%CF%85+%CE%B4%CF%85%CE%BD%CE%B1%CE%BC%CE%B9%CE%BA%CE%BF%CF%8D+%CE%B2%CE%B9%CE%B2%CE%BB%CE%AF%CE%B1&amp;hl=el&amp;as_sdt=0&amp;as_vis=1&amp;oi=scholart"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hyperlink" Target="https://www.ebooks4greeks.gr/tag/%CE%B4%CE%B9%CE%BF%CE%B9%CE%BA%CE%B7%CF%83%CE%B7-%CE%B1%CE%BD%CE%B8%CF%81%CF%89%CF%80%CE%B9%CE%BD%CE%BF%CF%85-%CE%B4%CF%85%CE%BD%CE%B1%CE%BC%CE%B9%CE%BA%CE%BF%CF%85"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hyperlink" Target="mailto:kbouras8@gmail.com" TargetMode="External"/><Relationship Id="rId2" Type="http://schemas.openxmlformats.org/officeDocument/2006/relationships/hyperlink" Target="https://konstantinosbouras.gr/" TargetMode="Externa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el.wikipedia.org/wiki/%CE%97%CE%B3%CE%B5%CF%83%CE%AF%CE%B1"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www.ekdd.gr/wp-content/uploads/2021/07/%CE%9A%CE%9F%CE%A5%CE%93%CE%99%CE%9F%CE%A5-%CE%A3%CE%91%CE%A1%CE%91%CE%9D%CE%A4%CE%97%CE%A3.pdf"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hyperlink" Target="https://www.itspossible.gr/%CF%80%CE%AD%CE%BD%CF%84%CE%B5-%CF%83%CE%B7%CE%BC%CE%AC%CE%B4%CE%B9%CE%B1-%CF%80%CE%BF%CF%85-%CE%B4%CE%B5%CE%AF%CF%87%CE%BD%CE%BF%CF%85%CE%BD-%CF%8C%CF%84%CE%B9-%CE%B4%CE%B5%CE%BD-%CE%B5%CE%A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itspossible.gr/%CE%AD%CE%BD%CE%B1%CF%82-%CE%B5%CE%B9%CE%B4%CE%B9%CE%BA%CF%8C%CF%82-%CE%B7%CE%B3%CE%B5%CF%83%CE%AF%CE%B1%CF%82-%CE%B5%CE%BE%CE%B7%CE%B3%CE%B5%CE%AF-%CE%B1%CE%BA%CE%BF%CE%BB%CE%BF%CF%85%CE%B8%CE%A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catalystteambuilding.gr/info/leadership-skills" TargetMode="External"/><Relationship Id="rId2" Type="http://schemas.openxmlformats.org/officeDocument/2006/relationships/hyperlink" Target="https://synathena.wordpress.com/wp-content/uploads/2016/01/ds-30-11-2015.pdf" TargetMode="External"/><Relationship Id="rId1" Type="http://schemas.openxmlformats.org/officeDocument/2006/relationships/slideLayout" Target="../slideLayouts/slideLayout2.xml"/><Relationship Id="rId4" Type="http://schemas.openxmlformats.org/officeDocument/2006/relationships/hyperlink" Target="https://maredu.hcg.gr/modules/document/file.php/AENOP115/%CE%97%CE%B3%CE%B5%CF%83%CE%AF%CE%B1%20%CE%BA%CE%B1%CE%B9%20%CE%94%CE%B9%CE%BF%CE%B9%CE%BA%CE%B7%CF%83%CE%B7%20-1.pdf" TargetMode="External"/></Relationships>
</file>

<file path=ppt/slides/_rels/slide18.xml.rels><?xml version="1.0" encoding="UTF-8" standalone="yes"?>
<Relationships xmlns="http://schemas.openxmlformats.org/package/2006/relationships"><Relationship Id="rId2" Type="http://schemas.openxmlformats.org/officeDocument/2006/relationships/hyperlink" Target="https://www.insurancedaily.gr/ta-dodeka-prosonta-tou-igeti-2/"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www.tenasynseola.gr/%ce%93%ce%af%ce%bd%ce%b5-%ce%b7-%ce%b7%ce%b3%ce%ad%cf%84%ce%b7%cf%82-%cf%84%ce%bf%cf%85-%ce%b5%ce%b1%cf%85%cf%84%ce%bf%cf%8d-%cf%83%ce%bf%cf%85-9-%cf%83%cf%85%ce%bc%ce%b2%ce%bf%cf%85%ce%bb%ce%ad/"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https://www.vima-asklipiou.gr/images/upload/various/files/8585830901657195477fFU4ipEYjmFNYRPfZBY8585754487032427720.pdf"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s://www.economia.gr/allo-i-igetikotita-allo-i-epivoli/"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hyperlink" Target="https://www.myseminars.com.cy/blog-detail/10-xarakthristika-gnwrismata-enos-hgeth-posa-apo-ayta-exeis"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hyperlink" Target="http://www.legalnews24.gr/2020/12/blog-post_10.html" TargetMode="Externa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hyperlink" Target="https://www.ypes.gr/wp-content/uploads/2024/01/eggr1199-20240118-CoachingFinal.pdf"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postgrad-esp.ppp.uoa.gr/fileadmin/postgrad-esp.ppp.uoa.gr/uploads/Coaching_vs_Mentoring.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www.konstantinosbouras.gr/" TargetMode="Externa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dspace.lib.uom.gr/bitstream/2159/23424/4/TsikeliEleniMsc2019.pdf"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hyperlink" Target="https://www.researchgate.net/publication/371101372_H_symbole_tes_dioiketikes_kathodegeses_managerial_coaching_sten_ekpaideuse_kai_anaptyxe_tou_anthropinou_dynamikou"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hyperlink" Target="https://elearningekpa.gr/categories/coaching?gad_source=1&amp;gclid=Cj0KCQjwpP63BhDYARIsAOQkATY9i-mgxuemu9hTxnqg8pD9dmcfDFYmnP5cwboEEwrh6GmA1gt-jcoaAtSbEALw_wcB"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mailto:konstantinosbouras@gmail.com" TargetMode="External"/><Relationship Id="rId2" Type="http://schemas.openxmlformats.org/officeDocument/2006/relationships/hyperlink" Target="mailto:kbouras8@gmail.com"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hyperlink" Target="https://www.researchgate.net/publication/363586716_PANEPISTEMIO_KAI_PRAKTIKE_ASKESE_EMPEIRIES_KAI_PROKLESEIS_PRAKTIKA_1_OU_SYNEDRIOU_tou_ereunetikou_ergou_Programmata_Praktikes_Askeses_sten_Anotate_Ekpaideuse_HiEdWEP_Epimeleia" TargetMode="Externa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vivliopoleiopataki.gr/coaching-lege-ligotera-rota-perissotera-ke-allaxe-gia-panta-ton-tropo-pou-igise-9789604911394?gad_source=1&amp;gclid=Cj0KCQjwpP63BhDYARIsAOQkATbcicxkrLZSpv9woy8DIjbcShLCiMgSiY_CzBAHOywUd5qtkrlyJkwaAnE1EALw_wcB"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hyperlink" Target="https://imegsevee.gr/wp-content/uploads/2018/04/odigos_sunergatikwn_sximatismwn.pdf" TargetMode="Externa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hyperlink" Target="https://www.capital.gr/oikonomia/3640250/dimosio-pote-kai-pos-tha-trexoun-mponous-axiologisi-kai-proslipseis" TargetMode="External"/><Relationship Id="rId2" Type="http://schemas.openxmlformats.org/officeDocument/2006/relationships/hyperlink" Target="https://www.kathimerini.gr/society/561903304/apo-tin-axiologisi-tis-epidosis-sti-synechi-veltiosi-tis-apodosis/" TargetMode="External"/><Relationship Id="rId1" Type="http://schemas.openxmlformats.org/officeDocument/2006/relationships/slideLayout" Target="../slideLayouts/slideLayout1.xml"/><Relationship Id="rId4" Type="http://schemas.openxmlformats.org/officeDocument/2006/relationships/hyperlink" Target="https://www.newsit.gr/ellada/vouli-psifistike-to-nomosxedio-gia-tin-apotelesmatikotita-sto-dimosio-voridis-allazei-i-aksiologisi/3541211/"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axheaven.gr/law/4940/2022" TargetMode="External"/><Relationship Id="rId2" Type="http://schemas.openxmlformats.org/officeDocument/2006/relationships/hyperlink" Target="http://elib.aade.gr/elib/printview?d=/gr/act/2022/4940/" TargetMode="External"/><Relationship Id="rId1" Type="http://schemas.openxmlformats.org/officeDocument/2006/relationships/slideLayout" Target="../slideLayouts/slideLayout3.xml"/><Relationship Id="rId4" Type="http://schemas.openxmlformats.org/officeDocument/2006/relationships/hyperlink" Target="https://www.kodiko.gr/nomothesia/document/797906/nomos-4940-2022" TargetMode="Externa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karagilanis.gr/epikairotita/nomos-4940-2022-fek-112-a-14-06-2022/" TargetMode="External"/><Relationship Id="rId2" Type="http://schemas.openxmlformats.org/officeDocument/2006/relationships/hyperlink" Target="https://www.forin.gr/laws/law/4149/n-4940-2022#!/?article=53098" TargetMode="Externa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8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8.xml.rels><?xml version="1.0" encoding="UTF-8" standalone="yes"?>
<Relationships xmlns="http://schemas.openxmlformats.org/package/2006/relationships"><Relationship Id="rId3" Type="http://schemas.openxmlformats.org/officeDocument/2006/relationships/hyperlink" Target="https://www.politeianet.gr/books/9786185054502-ischakis-manolis-dion-nlp-301251?gad_source=1&amp;gclid=Cj0KCQjw7ZO0BhDYARIsAFttkCiocKN-Z66Y9Mx8PvZnPHcb_P7lJJbM8YEJgesA-PdxL3XeEw7QfUUaAvnEEALw_wcB" TargetMode="External"/><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B471F1-7F4F-4684-E5BC-397972314CD1}"/>
              </a:ext>
            </a:extLst>
          </p:cNvPr>
          <p:cNvSpPr>
            <a:spLocks noGrp="1"/>
          </p:cNvSpPr>
          <p:nvPr>
            <p:ph type="title"/>
          </p:nvPr>
        </p:nvSpPr>
        <p:spPr>
          <a:xfrm>
            <a:off x="4692172" y="387907"/>
            <a:ext cx="6894576" cy="1783080"/>
          </a:xfrm>
        </p:spPr>
        <p:txBody>
          <a:bodyPr anchor="b">
            <a:noAutofit/>
          </a:bodyPr>
          <a:lstStyle/>
          <a:p>
            <a:r>
              <a:rPr lang="el-GR" sz="2400" b="1" dirty="0"/>
              <a:t>IN.EΠ. / ΙΝΣΤΙΤΟΥΤΟ ΕΠΙΜΟΡΦΩΣΗΣ</a:t>
            </a:r>
            <a:br>
              <a:rPr lang="el-GR" sz="2400" b="1" dirty="0"/>
            </a:br>
            <a:r>
              <a:rPr lang="el-GR" sz="2400" b="1" dirty="0"/>
              <a:t>ΕΠΙΜΟΡΦΩΤΙΚΟ ΠΡΟΓΡΑΜΜΑ ΚΩΔΙΚΟΣ 84194Δ24</a:t>
            </a:r>
            <a:br>
              <a:rPr lang="el-GR" sz="2400" b="1" dirty="0"/>
            </a:br>
            <a:r>
              <a:rPr lang="el-GR" sz="2400" b="1" dirty="0"/>
              <a:t>ΕΝΙΑΙΟ ΠΛΑΙΣΙΟ ΔΕΞΙΟΤΗΤΩΝ: ΗΓΕΤΙΚΟΤΗΤΑ ΣΤΟ ΔΗΜΟΣΙΟ ΤΟΜΕΑ 1ο ΕΠΙΠΕΔΟ</a:t>
            </a:r>
          </a:p>
        </p:txBody>
      </p:sp>
      <p:pic>
        <p:nvPicPr>
          <p:cNvPr id="5" name="Εικόνα 4" descr="Εικόνα που περιέχει άτομο, ανθρώπινο πρόσωπο, ρουχισμός, είδη για τα μάτια&#10;&#10;Περιγραφή που δημιουργήθηκε αυτόματα">
            <a:extLst>
              <a:ext uri="{FF2B5EF4-FFF2-40B4-BE49-F238E27FC236}">
                <a16:creationId xmlns:a16="http://schemas.microsoft.com/office/drawing/2014/main" id="{8D5959E8-8F54-D239-BB90-66A6021E6BA6}"/>
              </a:ext>
            </a:extLst>
          </p:cNvPr>
          <p:cNvPicPr>
            <a:picLocks noChangeAspect="1"/>
          </p:cNvPicPr>
          <p:nvPr/>
        </p:nvPicPr>
        <p:blipFill rotWithShape="1">
          <a:blip r:embed="rId2">
            <a:extLst>
              <a:ext uri="{28A0092B-C50C-407E-A947-70E740481C1C}">
                <a14:useLocalDpi xmlns:a14="http://schemas.microsoft.com/office/drawing/2010/main" val="0"/>
              </a:ext>
            </a:extLst>
          </a:blip>
          <a:srcRect r="3128"/>
          <a:stretch/>
        </p:blipFill>
        <p:spPr>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p:spPr>
      </p:pic>
      <p:sp>
        <p:nvSpPr>
          <p:cNvPr id="3" name="Θέση περιεχομένου 2">
            <a:extLst>
              <a:ext uri="{FF2B5EF4-FFF2-40B4-BE49-F238E27FC236}">
                <a16:creationId xmlns:a16="http://schemas.microsoft.com/office/drawing/2014/main" id="{DB46DBE2-96F5-E277-90BA-A4337D1D543B}"/>
              </a:ext>
            </a:extLst>
          </p:cNvPr>
          <p:cNvSpPr>
            <a:spLocks noGrp="1"/>
          </p:cNvSpPr>
          <p:nvPr>
            <p:ph idx="1"/>
          </p:nvPr>
        </p:nvSpPr>
        <p:spPr>
          <a:xfrm>
            <a:off x="4654296" y="2706624"/>
            <a:ext cx="6894576" cy="3483864"/>
          </a:xfrm>
        </p:spPr>
        <p:txBody>
          <a:bodyPr>
            <a:normAutofit/>
          </a:bodyPr>
          <a:lstStyle/>
          <a:p>
            <a:pPr marL="0" indent="0">
              <a:buNone/>
            </a:pPr>
            <a:r>
              <a:rPr lang="el-GR" sz="2000" dirty="0"/>
              <a:t>Εμπλουτισμένη εισήγηση από τον Διδάκτορα Κωνσταντίνο Μπούρα</a:t>
            </a:r>
          </a:p>
          <a:p>
            <a:r>
              <a:rPr lang="en-US" sz="2000" dirty="0">
                <a:hlinkClick r:id="rId3"/>
              </a:rPr>
              <a:t>kbouras8@gmail.com</a:t>
            </a:r>
            <a:endParaRPr lang="en-US" sz="2000" dirty="0"/>
          </a:p>
          <a:p>
            <a:r>
              <a:rPr lang="el-GR" sz="2000" dirty="0" err="1"/>
              <a:t>Τηλ</a:t>
            </a:r>
            <a:r>
              <a:rPr lang="el-GR" sz="2000" dirty="0"/>
              <a:t>. 6942616402</a:t>
            </a:r>
          </a:p>
          <a:p>
            <a:r>
              <a:rPr lang="en-US" sz="2000" dirty="0">
                <a:hlinkClick r:id="rId4"/>
              </a:rPr>
              <a:t>https://konstantinosbouras.gr</a:t>
            </a:r>
            <a:endParaRPr lang="en-US" sz="2000" dirty="0"/>
          </a:p>
          <a:p>
            <a:endParaRPr lang="el-GR" sz="2200" dirty="0"/>
          </a:p>
        </p:txBody>
      </p:sp>
    </p:spTree>
    <p:extLst>
      <p:ext uri="{BB962C8B-B14F-4D97-AF65-F5344CB8AC3E}">
        <p14:creationId xmlns:p14="http://schemas.microsoft.com/office/powerpoint/2010/main" val="3522908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D4556A4-1F80-BD4E-C793-58DCFC860C5A}"/>
              </a:ext>
            </a:extLst>
          </p:cNvPr>
          <p:cNvSpPr>
            <a:spLocks noGrp="1"/>
          </p:cNvSpPr>
          <p:nvPr>
            <p:ph type="title"/>
          </p:nvPr>
        </p:nvSpPr>
        <p:spPr/>
        <p:txBody>
          <a:bodyPr>
            <a:noAutofit/>
          </a:bodyPr>
          <a:lstStyle/>
          <a:p>
            <a:r>
              <a:rPr lang="el-GR" sz="3600" dirty="0"/>
              <a:t>«Με μια πρόταση θα λέγαμε ότι ηγεσία είναι η τέχνη του να παρακινεί κανείς μια ομάδα ανθρώπων ώστε να ενεργήσει προς την επίτευξη ενός κοινού στόχου. Αλλά ο όρος είναι τόσο αόριστος που απαιτείται μεγάλος αριθμός ερμηνειών για να τον αναλύσουμε και να κατανοήσουμε το βαθύτερο νόημά του.» </a:t>
            </a:r>
          </a:p>
        </p:txBody>
      </p:sp>
      <p:sp>
        <p:nvSpPr>
          <p:cNvPr id="3" name="Θέση κειμένου 2">
            <a:extLst>
              <a:ext uri="{FF2B5EF4-FFF2-40B4-BE49-F238E27FC236}">
                <a16:creationId xmlns:a16="http://schemas.microsoft.com/office/drawing/2014/main" id="{6A850F58-B9AC-507F-694B-718AAA8CAF8E}"/>
              </a:ext>
            </a:extLst>
          </p:cNvPr>
          <p:cNvSpPr>
            <a:spLocks noGrp="1"/>
          </p:cNvSpPr>
          <p:nvPr>
            <p:ph type="body" idx="1"/>
          </p:nvPr>
        </p:nvSpPr>
        <p:spPr/>
        <p:txBody>
          <a:bodyPr/>
          <a:lstStyle/>
          <a:p>
            <a:r>
              <a:rPr lang="en-US" dirty="0">
                <a:hlinkClick r:id="rId2"/>
              </a:rPr>
              <a:t>https://impactalk.gr/el/impactblog/i-igesia-kai-ta-haraktiristika-enos-spoydaioy-igeti</a:t>
            </a:r>
            <a:endParaRPr lang="en-US" dirty="0"/>
          </a:p>
          <a:p>
            <a:endParaRPr lang="el-GR" dirty="0"/>
          </a:p>
        </p:txBody>
      </p:sp>
    </p:spTree>
    <p:extLst>
      <p:ext uri="{BB962C8B-B14F-4D97-AF65-F5344CB8AC3E}">
        <p14:creationId xmlns:p14="http://schemas.microsoft.com/office/powerpoint/2010/main" val="81465059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319DA5DC-09BC-AE18-871B-31B1D35E19BE}"/>
              </a:ext>
            </a:extLst>
          </p:cNvPr>
          <p:cNvSpPr>
            <a:spLocks noGrp="1" noChangeArrowheads="1"/>
          </p:cNvSpPr>
          <p:nvPr>
            <p:ph type="title" idx="4294967295"/>
          </p:nvPr>
        </p:nvSpPr>
        <p:spPr>
          <a:xfrm>
            <a:off x="1981200" y="277814"/>
            <a:ext cx="8223250" cy="1133475"/>
          </a:xfrm>
          <a:ln/>
        </p:spPr>
        <p:txBody>
          <a:bodyPr>
            <a:normAutofit fontScale="90000"/>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b="1" i="1" u="sng" dirty="0">
                <a:solidFill>
                  <a:srgbClr val="C00000"/>
                </a:solidFill>
                <a:effectLst>
                  <a:outerShdw blurRad="38100" dist="38100" dir="2700000" algn="tl">
                    <a:srgbClr val="808080"/>
                  </a:outerShdw>
                </a:effectLst>
                <a:highlight>
                  <a:srgbClr val="FFFF00"/>
                </a:highlight>
              </a:rPr>
              <a:t>Βιβλιογραφία για την Διαχείριση Ανθρώπινου Δυναμικού</a:t>
            </a:r>
          </a:p>
        </p:txBody>
      </p:sp>
      <p:sp>
        <p:nvSpPr>
          <p:cNvPr id="26626" name="Rectangle 2">
            <a:extLst>
              <a:ext uri="{FF2B5EF4-FFF2-40B4-BE49-F238E27FC236}">
                <a16:creationId xmlns:a16="http://schemas.microsoft.com/office/drawing/2014/main" id="{4111B279-6D2B-52CB-7082-F006B8D67B79}"/>
              </a:ext>
            </a:extLst>
          </p:cNvPr>
          <p:cNvSpPr>
            <a:spLocks noGrp="1" noChangeArrowheads="1"/>
          </p:cNvSpPr>
          <p:nvPr>
            <p:ph type="body" idx="1"/>
          </p:nvPr>
        </p:nvSpPr>
        <p:spPr>
          <a:xfrm>
            <a:off x="1981200" y="1600201"/>
            <a:ext cx="8223250" cy="4524375"/>
          </a:xfrm>
          <a:ln/>
        </p:spPr>
        <p:txBody>
          <a:bodyPr>
            <a:normAutofit fontScale="55000" lnSpcReduction="20000"/>
          </a:bodyPr>
          <a:lstStyle/>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u="sng">
                <a:solidFill>
                  <a:srgbClr val="CCCCFF"/>
                </a:solidFill>
                <a:effectLst>
                  <a:outerShdw blurRad="38100" dist="38100" dir="2700000" algn="tl">
                    <a:srgbClr val="FFFFFF"/>
                  </a:outerShdw>
                </a:effectLst>
                <a:hlinkClick r:id="rId3"/>
              </a:rPr>
              <a:t>https://www.businessbooks.gr/dioikisi-anthrwpinou-dynamikou-biblia</a:t>
            </a:r>
          </a:p>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u="sng">
                <a:solidFill>
                  <a:srgbClr val="CCCCFF"/>
                </a:solidFill>
                <a:effectLst>
                  <a:outerShdw blurRad="38100" dist="38100" dir="2700000" algn="tl">
                    <a:srgbClr val="FFFFFF"/>
                  </a:outerShdw>
                </a:effectLst>
                <a:hlinkClick r:id="rId4"/>
              </a:rPr>
              <a:t>https://scholar.google.gr/scholar?q=%CE%B4%CE%B9%CE%B1%CF%87%CE%B5%CE%AF%CF%81%CE%B9%CF%83%CE%B7+%CE%B1%CE%BD%CE%B8%CF%81%CF%8E%CF%80%CE%B9%CE%BD%CE%BF%CF%85+%CE%B4%CF%85%CE%BD%CE%B1%CE%BC%CE%B9%CE%BA%CE%BF%CF%8D+%CE%B2%CE%B9%CE%B2%CE%BB%CE%AF%CE%B1&amp;hl=el&amp;as_sdt=0&amp;as_vis=1&amp;oi=scholart</a:t>
            </a:r>
          </a:p>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u="sng">
                <a:solidFill>
                  <a:srgbClr val="CCCCFF"/>
                </a:solidFill>
                <a:effectLst>
                  <a:outerShdw blurRad="38100" dist="38100" dir="2700000" algn="tl">
                    <a:srgbClr val="FFFFFF"/>
                  </a:outerShdw>
                </a:effectLst>
                <a:hlinkClick r:id="rId5"/>
              </a:rPr>
              <a:t>https://www.public.gr/product/books/greek-books/economics/management/dioikisi-anthropinoy-dynamikoy/prod8281449pp/</a:t>
            </a:r>
          </a:p>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altLang="el-GR"/>
          </a:p>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a:t>Διοίκηση ανθρώπινου δυναμικού</a:t>
            </a:r>
          </a:p>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a:t>Συγγραφέας: Παπαλεξανδρή Νάνσυ Α. , Μπουραντάς Δημήτριος Κ.</a:t>
            </a:r>
          </a:p>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a:t>Εκδότης: Μπένου Ε.</a:t>
            </a:r>
          </a:p>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a:t>ISBN: 9789603591245</a:t>
            </a:r>
          </a:p>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a:t>Αριθμός Σελίδων: 696</a:t>
            </a:r>
          </a:p>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a:t>Εξώφυλλο: Μαλακό εξώφυλλο</a:t>
            </a:r>
          </a:p>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a:t>Διαστάσεις: 24x17</a:t>
            </a:r>
          </a:p>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a:t>Γλώσσα Γραφής: Ελληνικά</a:t>
            </a:r>
          </a:p>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a:t>Έτος Έκδοσης: 2016</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96EE1269-3D82-0614-73BE-357D2471DDC6}"/>
              </a:ext>
            </a:extLst>
          </p:cNvPr>
          <p:cNvSpPr>
            <a:spLocks noGrp="1" noChangeArrowheads="1"/>
          </p:cNvSpPr>
          <p:nvPr>
            <p:ph type="title" idx="4294967295"/>
          </p:nvPr>
        </p:nvSpPr>
        <p:spPr>
          <a:xfrm>
            <a:off x="1981200" y="127000"/>
            <a:ext cx="8223250" cy="14351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a:t>Σημαντικό σύγγραμμα για την ΔΑΔ</a:t>
            </a:r>
          </a:p>
        </p:txBody>
      </p:sp>
      <p:pic>
        <p:nvPicPr>
          <p:cNvPr id="27650" name="Picture 2">
            <a:extLst>
              <a:ext uri="{FF2B5EF4-FFF2-40B4-BE49-F238E27FC236}">
                <a16:creationId xmlns:a16="http://schemas.microsoft.com/office/drawing/2014/main" id="{9CBDFA04-8F82-186F-2D6E-09B0E45F76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9450" y="1600201"/>
            <a:ext cx="3206750" cy="4524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17300ACC-12F8-2C73-03E7-D164E118C866}"/>
              </a:ext>
            </a:extLst>
          </p:cNvPr>
          <p:cNvSpPr>
            <a:spLocks noGrp="1" noChangeArrowheads="1"/>
          </p:cNvSpPr>
          <p:nvPr>
            <p:ph type="title" idx="4294967295"/>
          </p:nvPr>
        </p:nvSpPr>
        <p:spPr>
          <a:xfrm>
            <a:off x="1981200" y="127000"/>
            <a:ext cx="8223250" cy="14351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a:t>Επίσης σημαντικό πόνημα για ΔΑΔ</a:t>
            </a:r>
          </a:p>
        </p:txBody>
      </p:sp>
      <p:pic>
        <p:nvPicPr>
          <p:cNvPr id="28674" name="Picture 2">
            <a:extLst>
              <a:ext uri="{FF2B5EF4-FFF2-40B4-BE49-F238E27FC236}">
                <a16:creationId xmlns:a16="http://schemas.microsoft.com/office/drawing/2014/main" id="{5A67ED0D-7F9B-5FA3-FB3C-EFCA285F12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864" y="1600201"/>
            <a:ext cx="3209925" cy="4524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6E33A569-1323-4495-217E-D5A6AED43F61}"/>
              </a:ext>
            </a:extLst>
          </p:cNvPr>
          <p:cNvSpPr>
            <a:spLocks noGrp="1" noChangeArrowheads="1"/>
          </p:cNvSpPr>
          <p:nvPr>
            <p:ph type="title" idx="4294967295"/>
          </p:nvPr>
        </p:nvSpPr>
        <p:spPr>
          <a:xfrm>
            <a:off x="1981200" y="277814"/>
            <a:ext cx="8223250" cy="113347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a:solidFill>
                  <a:srgbClr val="FF0000"/>
                </a:solidFill>
              </a:rPr>
              <a:t>Δωρεάν βιβλία για ΔΑΔ</a:t>
            </a:r>
          </a:p>
        </p:txBody>
      </p:sp>
      <p:sp>
        <p:nvSpPr>
          <p:cNvPr id="29698" name="Rectangle 2">
            <a:extLst>
              <a:ext uri="{FF2B5EF4-FFF2-40B4-BE49-F238E27FC236}">
                <a16:creationId xmlns:a16="http://schemas.microsoft.com/office/drawing/2014/main" id="{2A4FF6AC-C653-9B75-8791-8FC381028069}"/>
              </a:ext>
            </a:extLst>
          </p:cNvPr>
          <p:cNvSpPr>
            <a:spLocks noGrp="1" noChangeArrowheads="1"/>
          </p:cNvSpPr>
          <p:nvPr>
            <p:ph type="body" idx="1"/>
          </p:nvPr>
        </p:nvSpPr>
        <p:spPr>
          <a:xfrm>
            <a:off x="1981200" y="1600201"/>
            <a:ext cx="8223250" cy="4524375"/>
          </a:xfrm>
          <a:ln/>
        </p:spPr>
        <p:txBody>
          <a:bodyPr/>
          <a:lstStyle/>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u="sng" dirty="0">
                <a:solidFill>
                  <a:srgbClr val="CCCCFF"/>
                </a:solidFill>
                <a:effectLst>
                  <a:outerShdw blurRad="38100" dist="38100" dir="2700000" algn="tl">
                    <a:srgbClr val="FFFFFF"/>
                  </a:outerShdw>
                </a:effectLst>
                <a:hlinkClick r:id="rId3"/>
              </a:rPr>
              <a:t>https://www.ebooks4greeks.gr/tag/%CE%B4%CE%B9%CE%BF%CE%B9%CE%BA%CE%B7%CF%83%CE%B7-%CE%B1%CE%BD%CE%B8%CF%81%CF%89%CF%80%CE%B9%CE%BD%CE%BF%CF%85-%CE%B4%CF%85%CE%BD%CE%B1%CE%BC%CE%B9%CE%BA%CE%BF%CF%85</a:t>
            </a:r>
          </a:p>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dirty="0">
                <a:solidFill>
                  <a:srgbClr val="7030A0"/>
                </a:solidFill>
                <a:effectLst>
                  <a:outerShdw blurRad="38100" dist="38100" dir="2700000" algn="tl">
                    <a:srgbClr val="FFFFFF"/>
                  </a:outerShdw>
                </a:effectLst>
                <a:highlight>
                  <a:srgbClr val="00FF00"/>
                </a:highlight>
              </a:rPr>
              <a:t>Από την ελεύθερη ψηφιακή βιβλιοθήκη:</a:t>
            </a:r>
          </a:p>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dirty="0">
                <a:solidFill>
                  <a:srgbClr val="7030A0"/>
                </a:solidFill>
                <a:effectLst>
                  <a:outerShdw blurRad="38100" dist="38100" dir="2700000" algn="tl">
                    <a:srgbClr val="FFFFFF"/>
                  </a:outerShdw>
                </a:effectLst>
                <a:highlight>
                  <a:srgbClr val="00FF00"/>
                </a:highlight>
              </a:rPr>
              <a:t>EBooks4Greeks</a:t>
            </a:r>
          </a:p>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altLang="el-GR" dirty="0">
              <a:solidFill>
                <a:srgbClr val="81D41A"/>
              </a:solidFill>
              <a:effectLst>
                <a:outerShdw blurRad="38100" dist="38100" dir="2700000" algn="tl">
                  <a:srgbClr val="FFFFFF"/>
                </a:outerShdw>
              </a:effectLst>
            </a:endParaRP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9221B6E0-A10E-F643-55B0-144F03603703}"/>
              </a:ext>
            </a:extLst>
          </p:cNvPr>
          <p:cNvSpPr>
            <a:spLocks noGrp="1" noChangeArrowheads="1"/>
          </p:cNvSpPr>
          <p:nvPr>
            <p:ph type="title" idx="4294967295"/>
          </p:nvPr>
        </p:nvSpPr>
        <p:spPr>
          <a:xfrm>
            <a:off x="1981200" y="277814"/>
            <a:ext cx="8223250" cy="113347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dirty="0">
                <a:solidFill>
                  <a:srgbClr val="C00000"/>
                </a:solidFill>
                <a:highlight>
                  <a:srgbClr val="FFFF00"/>
                </a:highlight>
              </a:rPr>
              <a:t>Ερευνάτε, ερευνάτε, ερευνάτε...</a:t>
            </a:r>
          </a:p>
        </p:txBody>
      </p:sp>
      <p:sp>
        <p:nvSpPr>
          <p:cNvPr id="30722" name="Rectangle 2">
            <a:extLst>
              <a:ext uri="{FF2B5EF4-FFF2-40B4-BE49-F238E27FC236}">
                <a16:creationId xmlns:a16="http://schemas.microsoft.com/office/drawing/2014/main" id="{5A76A5CF-4F77-81A8-9F18-66710EB5C254}"/>
              </a:ext>
            </a:extLst>
          </p:cNvPr>
          <p:cNvSpPr>
            <a:spLocks noGrp="1" noChangeArrowheads="1"/>
          </p:cNvSpPr>
          <p:nvPr>
            <p:ph type="body" idx="1"/>
          </p:nvPr>
        </p:nvSpPr>
        <p:spPr>
          <a:xfrm>
            <a:off x="1981200" y="1600201"/>
            <a:ext cx="8223250" cy="4524375"/>
          </a:xfrm>
          <a:ln/>
        </p:spPr>
        <p:txBody>
          <a:bodyPr/>
          <a:lstStyle/>
          <a:p>
            <a:pPr indent="-339725">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b="1" dirty="0">
                <a:solidFill>
                  <a:srgbClr val="7030A0"/>
                </a:solidFill>
                <a:highlight>
                  <a:srgbClr val="00FF00"/>
                </a:highlight>
              </a:rPr>
              <a:t>Θα δούμε πιο κάτω στην Αξιοποίηση Ανθρώπινων Πόρων, στη Διοίκηση και αξιολόγηση του ανθρώπινου δυναμικού πως η </a:t>
            </a:r>
            <a:r>
              <a:rPr lang="el-GR" altLang="el-GR" b="1" dirty="0">
                <a:solidFill>
                  <a:srgbClr val="7030A0"/>
                </a:solidFill>
                <a:effectLst>
                  <a:outerShdw blurRad="38100" dist="38100" dir="2700000" algn="tl">
                    <a:srgbClr val="FFFFFF"/>
                  </a:outerShdw>
                </a:effectLst>
                <a:highlight>
                  <a:srgbClr val="00FF00"/>
                </a:highlight>
              </a:rPr>
              <a:t>δημιουργικότητα</a:t>
            </a:r>
            <a:r>
              <a:rPr lang="el-GR" altLang="el-GR" b="1" dirty="0">
                <a:solidFill>
                  <a:srgbClr val="7030A0"/>
                </a:solidFill>
                <a:highlight>
                  <a:srgbClr val="00FF00"/>
                </a:highlight>
              </a:rPr>
              <a:t>, η </a:t>
            </a:r>
            <a:r>
              <a:rPr lang="el-GR" altLang="el-GR" b="1" dirty="0">
                <a:solidFill>
                  <a:srgbClr val="7030A0"/>
                </a:solidFill>
                <a:effectLst>
                  <a:outerShdw blurRad="38100" dist="38100" dir="2700000" algn="tl">
                    <a:srgbClr val="FFFFFF"/>
                  </a:outerShdw>
                </a:effectLst>
                <a:highlight>
                  <a:srgbClr val="00FF00"/>
                </a:highlight>
              </a:rPr>
              <a:t>παραγωγικότητα</a:t>
            </a:r>
            <a:r>
              <a:rPr lang="el-GR" altLang="el-GR" b="1" dirty="0">
                <a:solidFill>
                  <a:srgbClr val="7030A0"/>
                </a:solidFill>
                <a:highlight>
                  <a:srgbClr val="00FF00"/>
                </a:highlight>
              </a:rPr>
              <a:t>, η </a:t>
            </a:r>
            <a:r>
              <a:rPr lang="el-GR" altLang="el-GR" b="1" dirty="0">
                <a:solidFill>
                  <a:srgbClr val="7030A0"/>
                </a:solidFill>
                <a:effectLst>
                  <a:outerShdw blurRad="38100" dist="38100" dir="2700000" algn="tl">
                    <a:srgbClr val="FFFFFF"/>
                  </a:outerShdw>
                </a:effectLst>
                <a:highlight>
                  <a:srgbClr val="00FF00"/>
                </a:highlight>
              </a:rPr>
              <a:t>εργατικότητα</a:t>
            </a:r>
            <a:r>
              <a:rPr lang="el-GR" altLang="el-GR" b="1" dirty="0">
                <a:solidFill>
                  <a:srgbClr val="7030A0"/>
                </a:solidFill>
                <a:highlight>
                  <a:srgbClr val="00FF00"/>
                </a:highlight>
              </a:rPr>
              <a:t>, η </a:t>
            </a:r>
            <a:r>
              <a:rPr lang="el-GR" altLang="el-GR" b="1" dirty="0">
                <a:solidFill>
                  <a:srgbClr val="7030A0"/>
                </a:solidFill>
                <a:effectLst>
                  <a:outerShdw blurRad="38100" dist="38100" dir="2700000" algn="tl">
                    <a:srgbClr val="FFFFFF"/>
                  </a:outerShdw>
                </a:effectLst>
                <a:highlight>
                  <a:srgbClr val="00FF00"/>
                </a:highlight>
              </a:rPr>
              <a:t>καινοτομία</a:t>
            </a:r>
            <a:r>
              <a:rPr lang="el-GR" altLang="el-GR" b="1" dirty="0">
                <a:solidFill>
                  <a:srgbClr val="7030A0"/>
                </a:solidFill>
                <a:highlight>
                  <a:srgbClr val="00FF00"/>
                </a:highlight>
              </a:rPr>
              <a:t> και η </a:t>
            </a:r>
            <a:r>
              <a:rPr lang="el-GR" altLang="el-GR" b="1" dirty="0">
                <a:solidFill>
                  <a:srgbClr val="7030A0"/>
                </a:solidFill>
                <a:effectLst>
                  <a:outerShdw blurRad="38100" dist="38100" dir="2700000" algn="tl">
                    <a:srgbClr val="FFFFFF"/>
                  </a:outerShdw>
                </a:effectLst>
                <a:highlight>
                  <a:srgbClr val="00FF00"/>
                </a:highlight>
              </a:rPr>
              <a:t>πρωτοβουλία</a:t>
            </a:r>
            <a:r>
              <a:rPr lang="el-GR" altLang="el-GR" b="1" dirty="0">
                <a:solidFill>
                  <a:srgbClr val="7030A0"/>
                </a:solidFill>
                <a:highlight>
                  <a:srgbClr val="00FF00"/>
                </a:highlight>
              </a:rPr>
              <a:t> χωρίς να είναι συνώνυμες έννοιες είναι όμως </a:t>
            </a:r>
            <a:r>
              <a:rPr lang="el-GR" altLang="el-GR" b="1" dirty="0">
                <a:solidFill>
                  <a:srgbClr val="7030A0"/>
                </a:solidFill>
                <a:effectLst>
                  <a:outerShdw blurRad="38100" dist="38100" dir="2700000" algn="tl">
                    <a:srgbClr val="FFFFFF"/>
                  </a:outerShdw>
                </a:effectLst>
                <a:highlight>
                  <a:srgbClr val="00FF00"/>
                </a:highlight>
              </a:rPr>
              <a:t>απαραίτητες ιδιότητες και δράσεις του δημοσίου λειτουργού</a:t>
            </a:r>
            <a:r>
              <a:rPr lang="el-GR" altLang="el-GR" b="1" dirty="0">
                <a:solidFill>
                  <a:srgbClr val="7030A0"/>
                </a:solidFill>
                <a:highlight>
                  <a:srgbClr val="00FF00"/>
                </a:highlight>
              </a:rPr>
              <a:t> </a:t>
            </a:r>
            <a:r>
              <a:rPr lang="el-GR" altLang="el-GR" b="1" dirty="0">
                <a:solidFill>
                  <a:srgbClr val="7030A0"/>
                </a:solidFill>
                <a:effectLst>
                  <a:outerShdw blurRad="38100" dist="38100" dir="2700000" algn="tl">
                    <a:srgbClr val="FFFFFF"/>
                  </a:outerShdw>
                </a:effectLst>
                <a:highlight>
                  <a:srgbClr val="00FF00"/>
                </a:highlight>
              </a:rPr>
              <a:t>ΓΙΑ ΤΟ ανώτερο ΚΑΛΟ ΌΛΩΝ ΜΑΣ!!!</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E29517-0275-924B-D942-18463026936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AD3DB040-B90D-BB04-0521-16EACEC381BF}"/>
              </a:ext>
            </a:extLst>
          </p:cNvPr>
          <p:cNvSpPr txBox="1"/>
          <p:nvPr/>
        </p:nvSpPr>
        <p:spPr>
          <a:xfrm>
            <a:off x="3048000" y="1216984"/>
            <a:ext cx="6096000" cy="4424032"/>
          </a:xfrm>
          <a:prstGeom prst="rect">
            <a:avLst/>
          </a:prstGeom>
          <a:noFill/>
        </p:spPr>
        <p:txBody>
          <a:bodyPr wrap="square">
            <a:spAutoFit/>
          </a:bodyPr>
          <a:lstStyle/>
          <a:p>
            <a:pPr marL="0" marR="0" lvl="0" indent="-180340" algn="just" defTabSz="914400" rtl="0" eaLnBrk="1" fontAlgn="auto" latinLnBrk="0" hangingPunct="1">
              <a:lnSpc>
                <a:spcPct val="115000"/>
              </a:lnSpc>
              <a:spcBef>
                <a:spcPts val="1200"/>
              </a:spcBef>
              <a:spcAft>
                <a:spcPts val="1000"/>
              </a:spcAft>
              <a:buClrTx/>
              <a:buSzTx/>
              <a:buFontTx/>
              <a:buNone/>
              <a:tabLst/>
              <a:defRPr/>
            </a:pPr>
            <a:r>
              <a:rPr kumimoji="0" lang="el-GR" sz="1800" b="1" i="1" u="none" strike="noStrike" kern="1200" cap="none" spc="0" normalizeH="0" baseline="0" noProof="0" dirty="0">
                <a:ln>
                  <a:noFill/>
                </a:ln>
                <a:solidFill>
                  <a:srgbClr val="002060"/>
                </a:solidFill>
                <a:effectLst/>
                <a:highlight>
                  <a:srgbClr val="00FFFF"/>
                </a:highlight>
                <a:uLnTx/>
                <a:uFillTx/>
                <a:latin typeface="Calibri" panose="020F0502020204030204" pitchFamily="34" charset="0"/>
                <a:ea typeface="Times New Roman" panose="02020603050405020304" pitchFamily="18" charset="0"/>
                <a:cs typeface="Arial" panose="020B0604020202020204" pitchFamily="34" charset="0"/>
              </a:rPr>
              <a:t>ΣΑΣ ΕΥΧΑΡΙΣΤΩ ΠΟΛΥ ΠΟΥ ΜΕ ΑΚΟΥΣΑΤΕ ΚΑΙ ΣΥΜΜΕΤΕΙΧΑΤΕ ΣΥΝΔΗΜΙΟΥΡΓΙΚΑ ΣΕ ΑΥΤΗ ΤΗΝ ΩΡΙΜΗ ΕΚΠΑΙΔΕΥΤΙΚΗ ΕΜΠΕΙΡΙΑ. ΘΥΜΗΘΕΙΤΕ: ΜΕΛΕΤΑΤΕ, ΕΡΕΥΝΑΤΕ, ΚΡΙΝΕΤΕ, ΑΜΦΙΣΒΗΤΕΙΣΤΕ Ό,ΤΙΔΗΠΟΤΕ ΔΕΝ ΑΠΟΔΕΙΚΝΥΕΤΑΙ (μέχρι τώρα) ΕΠΙΣΤΗΜΟΝΙΚΑ ΚΑΙ ΑΣΚΗΘΕΙΤΕ ΣΤΟΝ ΟΡΘΟ ΛΟΓΟ. Η ΌΞΥΝΣΗ ΚΑΙ ΕΞΑΣΚΗΣΗ ΤΗΣ ΚΡΙΤΙΚΗΣ ΣΚΕΨΗΣ ΕΙΝΑΙ Η ΜΟΝΗ ΔΙΚΛΕΙΔΑ ΑΣΦΑΛΕΙΑ ΓΙΑ ΤΟΝ ΕΙΡΗΝΙΚΟ ΑΝΑΓΕΝΝΗΣΙΑΚΟ ΠΑΝΑΝΘΡΩΠΙΝΟ ΠΟΛΙΤΙΣΜΟ ΤΟΥ ΜΕΛΛΟΝΤΟΣ. </a:t>
            </a: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180340" algn="just" defTabSz="914400" rtl="0" eaLnBrk="1" fontAlgn="auto" latinLnBrk="0" hangingPunct="1">
              <a:lnSpc>
                <a:spcPct val="115000"/>
              </a:lnSpc>
              <a:spcBef>
                <a:spcPts val="1200"/>
              </a:spcBef>
              <a:spcAft>
                <a:spcPts val="1000"/>
              </a:spcAft>
              <a:buClrTx/>
              <a:buSzTx/>
              <a:buFontTx/>
              <a:buNone/>
              <a:tabLst/>
              <a:defRPr/>
            </a:pPr>
            <a:r>
              <a:rPr kumimoji="0" lang="el-GR" sz="1800" b="1" i="1" u="none" strike="noStrike" kern="1200" cap="none" spc="0" normalizeH="0" baseline="0" noProof="0" dirty="0" err="1">
                <a:ln>
                  <a:noFill/>
                </a:ln>
                <a:solidFill>
                  <a:srgbClr val="002060"/>
                </a:solidFill>
                <a:effectLst/>
                <a:highlight>
                  <a:srgbClr val="00FFFF"/>
                </a:highlight>
                <a:uLnTx/>
                <a:uFillTx/>
                <a:latin typeface="Calibri" panose="020F0502020204030204" pitchFamily="34" charset="0"/>
                <a:ea typeface="Times New Roman" panose="02020603050405020304" pitchFamily="18" charset="0"/>
                <a:cs typeface="Arial" panose="020B0604020202020204" pitchFamily="34" charset="0"/>
              </a:rPr>
              <a:t>Δρ</a:t>
            </a:r>
            <a:r>
              <a:rPr kumimoji="0" lang="el-GR" sz="1800" b="1" i="1" u="none" strike="noStrike" kern="1200" cap="none" spc="0" normalizeH="0" baseline="0" noProof="0" dirty="0">
                <a:ln>
                  <a:noFill/>
                </a:ln>
                <a:solidFill>
                  <a:srgbClr val="002060"/>
                </a:solidFill>
                <a:effectLst/>
                <a:highlight>
                  <a:srgbClr val="00FFFF"/>
                </a:highlight>
                <a:uLnTx/>
                <a:uFillTx/>
                <a:latin typeface="Calibri" panose="020F0502020204030204" pitchFamily="34" charset="0"/>
                <a:ea typeface="Times New Roman" panose="02020603050405020304" pitchFamily="18" charset="0"/>
                <a:cs typeface="Arial" panose="020B0604020202020204" pitchFamily="34" charset="0"/>
              </a:rPr>
              <a:t> Κωνσταντίνος Μπούρας</a:t>
            </a: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180340" algn="just" defTabSz="914400" rtl="0" eaLnBrk="1" fontAlgn="auto" latinLnBrk="0" hangingPunct="1">
              <a:lnSpc>
                <a:spcPct val="115000"/>
              </a:lnSpc>
              <a:spcBef>
                <a:spcPts val="1200"/>
              </a:spcBef>
              <a:spcAft>
                <a:spcPts val="1000"/>
              </a:spcAft>
              <a:buClrTx/>
              <a:buSzTx/>
              <a:buFontTx/>
              <a:buNone/>
              <a:tabLst/>
              <a:defRPr/>
            </a:pPr>
            <a:r>
              <a:rPr kumimoji="0" lang="en-US" sz="1800" b="1" i="1" u="sng" strike="noStrike" kern="1200" cap="none" spc="0" normalizeH="0" baseline="0" noProof="0" dirty="0">
                <a:ln>
                  <a:noFill/>
                </a:ln>
                <a:solidFill>
                  <a:srgbClr val="002060"/>
                </a:solidFill>
                <a:effectLst/>
                <a:highlight>
                  <a:srgbClr val="00FFFF"/>
                </a:highlight>
                <a:uLnTx/>
                <a:uFillTx/>
                <a:latin typeface="Calibri" panose="020F0502020204030204" pitchFamily="34" charset="0"/>
                <a:ea typeface="Times New Roman" panose="02020603050405020304" pitchFamily="18" charset="0"/>
                <a:cs typeface="Arial" panose="020B0604020202020204" pitchFamily="34" charset="0"/>
                <a:hlinkClick r:id="rId2"/>
              </a:rPr>
              <a:t>https</a:t>
            </a:r>
            <a:r>
              <a:rPr kumimoji="0" lang="el-GR" sz="1800" b="1" i="1" u="sng" strike="noStrike" kern="1200" cap="none" spc="0" normalizeH="0" baseline="0" noProof="0" dirty="0">
                <a:ln>
                  <a:noFill/>
                </a:ln>
                <a:solidFill>
                  <a:srgbClr val="002060"/>
                </a:solidFill>
                <a:effectLst/>
                <a:highlight>
                  <a:srgbClr val="00FFFF"/>
                </a:highlight>
                <a:uLnTx/>
                <a:uFillTx/>
                <a:latin typeface="Calibri" panose="020F0502020204030204" pitchFamily="34" charset="0"/>
                <a:ea typeface="Times New Roman" panose="02020603050405020304" pitchFamily="18" charset="0"/>
                <a:cs typeface="Arial" panose="020B0604020202020204" pitchFamily="34" charset="0"/>
                <a:hlinkClick r:id="rId2"/>
              </a:rPr>
              <a:t>://</a:t>
            </a:r>
            <a:r>
              <a:rPr kumimoji="0" lang="en-US" sz="1800" b="1" i="1" u="sng" strike="noStrike" kern="1200" cap="none" spc="0" normalizeH="0" baseline="0" noProof="0" dirty="0" err="1">
                <a:ln>
                  <a:noFill/>
                </a:ln>
                <a:solidFill>
                  <a:srgbClr val="002060"/>
                </a:solidFill>
                <a:effectLst/>
                <a:highlight>
                  <a:srgbClr val="00FFFF"/>
                </a:highlight>
                <a:uLnTx/>
                <a:uFillTx/>
                <a:latin typeface="Calibri" panose="020F0502020204030204" pitchFamily="34" charset="0"/>
                <a:ea typeface="Times New Roman" panose="02020603050405020304" pitchFamily="18" charset="0"/>
                <a:cs typeface="Arial" panose="020B0604020202020204" pitchFamily="34" charset="0"/>
                <a:hlinkClick r:id="rId2"/>
              </a:rPr>
              <a:t>konstantinosbouras</a:t>
            </a:r>
            <a:r>
              <a:rPr kumimoji="0" lang="el-GR" sz="1800" b="1" i="1" u="sng" strike="noStrike" kern="1200" cap="none" spc="0" normalizeH="0" baseline="0" noProof="0" dirty="0">
                <a:ln>
                  <a:noFill/>
                </a:ln>
                <a:solidFill>
                  <a:srgbClr val="002060"/>
                </a:solidFill>
                <a:effectLst/>
                <a:highlight>
                  <a:srgbClr val="00FFFF"/>
                </a:highlight>
                <a:uLnTx/>
                <a:uFillTx/>
                <a:latin typeface="Calibri" panose="020F0502020204030204" pitchFamily="34" charset="0"/>
                <a:ea typeface="Times New Roman" panose="02020603050405020304" pitchFamily="18" charset="0"/>
                <a:cs typeface="Arial" panose="020B0604020202020204" pitchFamily="34" charset="0"/>
                <a:hlinkClick r:id="rId2"/>
              </a:rPr>
              <a:t>.</a:t>
            </a:r>
            <a:r>
              <a:rPr kumimoji="0" lang="en-US" sz="1800" b="1" i="1" u="sng" strike="noStrike" kern="1200" cap="none" spc="0" normalizeH="0" baseline="0" noProof="0" dirty="0">
                <a:ln>
                  <a:noFill/>
                </a:ln>
                <a:solidFill>
                  <a:srgbClr val="002060"/>
                </a:solidFill>
                <a:effectLst/>
                <a:highlight>
                  <a:srgbClr val="00FFFF"/>
                </a:highlight>
                <a:uLnTx/>
                <a:uFillTx/>
                <a:latin typeface="Calibri" panose="020F0502020204030204" pitchFamily="34" charset="0"/>
                <a:ea typeface="Times New Roman" panose="02020603050405020304" pitchFamily="18" charset="0"/>
                <a:cs typeface="Arial" panose="020B0604020202020204" pitchFamily="34" charset="0"/>
                <a:hlinkClick r:id="rId2"/>
              </a:rPr>
              <a:t>gr</a:t>
            </a: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180340" algn="just" defTabSz="914400" rtl="0" eaLnBrk="1" fontAlgn="auto" latinLnBrk="0" hangingPunct="1">
              <a:lnSpc>
                <a:spcPct val="115000"/>
              </a:lnSpc>
              <a:spcBef>
                <a:spcPts val="1200"/>
              </a:spcBef>
              <a:spcAft>
                <a:spcPts val="1000"/>
              </a:spcAft>
              <a:buClrTx/>
              <a:buSzTx/>
              <a:buFontTx/>
              <a:buNone/>
              <a:tabLst/>
              <a:defRPr/>
            </a:pPr>
            <a:r>
              <a:rPr kumimoji="0" lang="en-US" sz="1800" b="1" i="1" u="sng" strike="noStrike" kern="1200" cap="none" spc="0" normalizeH="0" baseline="0" noProof="0" dirty="0">
                <a:ln>
                  <a:noFill/>
                </a:ln>
                <a:solidFill>
                  <a:srgbClr val="002060"/>
                </a:solidFill>
                <a:effectLst/>
                <a:highlight>
                  <a:srgbClr val="00FFFF"/>
                </a:highlight>
                <a:uLnTx/>
                <a:uFillTx/>
                <a:latin typeface="Calibri" panose="020F0502020204030204" pitchFamily="34" charset="0"/>
                <a:ea typeface="Times New Roman" panose="02020603050405020304" pitchFamily="18" charset="0"/>
                <a:cs typeface="Arial" panose="020B0604020202020204" pitchFamily="34" charset="0"/>
                <a:hlinkClick r:id="rId3"/>
              </a:rPr>
              <a:t>kbouras8@gmail.com</a:t>
            </a:r>
            <a:endParaRPr kumimoji="0" lang="el-GR"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34156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09D95AE9-F595-A735-D951-C055CBB29125}"/>
              </a:ext>
            </a:extLst>
          </p:cNvPr>
          <p:cNvSpPr>
            <a:spLocks noGrp="1" noChangeArrowheads="1"/>
          </p:cNvSpPr>
          <p:nvPr>
            <p:ph type="title" idx="4294967295"/>
          </p:nvPr>
        </p:nvSpPr>
        <p:spPr>
          <a:xfrm>
            <a:off x="1981201" y="277813"/>
            <a:ext cx="8220075" cy="1130300"/>
          </a:xfrm>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n-US" b="1" i="1" u="sng" dirty="0">
                <a:solidFill>
                  <a:srgbClr val="7030A0"/>
                </a:solidFill>
                <a:highlight>
                  <a:srgbClr val="00FF00"/>
                </a:highlight>
              </a:rPr>
              <a:t>Υγιαίνετε!!!</a:t>
            </a:r>
          </a:p>
        </p:txBody>
      </p:sp>
      <p:sp>
        <p:nvSpPr>
          <p:cNvPr id="45058" name="Rectangle 2">
            <a:extLst>
              <a:ext uri="{FF2B5EF4-FFF2-40B4-BE49-F238E27FC236}">
                <a16:creationId xmlns:a16="http://schemas.microsoft.com/office/drawing/2014/main" id="{23CE4E17-5230-9327-8677-6AAAB1F51F82}"/>
              </a:ext>
            </a:extLst>
          </p:cNvPr>
          <p:cNvSpPr>
            <a:spLocks noGrp="1" noChangeArrowheads="1"/>
          </p:cNvSpPr>
          <p:nvPr>
            <p:ph type="body" idx="1"/>
          </p:nvPr>
        </p:nvSpPr>
        <p:spPr>
          <a:xfrm>
            <a:off x="1981201" y="1600200"/>
            <a:ext cx="8220075" cy="4521200"/>
          </a:xfrm>
        </p:spPr>
        <p:txBody>
          <a:bodyPr>
            <a:normAutofit fontScale="92500"/>
          </a:bodyPr>
          <a:lstStyle/>
          <a:p>
            <a:pPr indent="-331788">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n-US" b="1" dirty="0">
                <a:solidFill>
                  <a:srgbClr val="FF0000"/>
                </a:solidFill>
                <a:highlight>
                  <a:srgbClr val="FFFF00"/>
                </a:highlight>
              </a:rPr>
              <a:t>Μόνον τον έλεγχο της αναπνοής και της σκέψης μας μπορούμε να έχουμε. Κι αυτό ακόμα όμως χρειάζεται άσκηση, καθημερινή κι επίπονη. </a:t>
            </a:r>
          </a:p>
          <a:p>
            <a:pPr indent="-331788">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n-US" b="1" dirty="0">
                <a:solidFill>
                  <a:srgbClr val="FF0000"/>
                </a:solidFill>
                <a:highlight>
                  <a:srgbClr val="FFFF00"/>
                </a:highlight>
              </a:rPr>
              <a:t>Όλα έχουν το τίμημά τους και οι προσπάθειες πάντοτε ανταμείβονται. Κυρίως μέσα μας. Πρωτίστως μέσα μας. Στον διάλογο που κάνουμε καθημερινά με τη συνείδησή μας. Αν αυτός ο ισολογισμός δεν είναι θετικός, ή έστω ικανοποιητικός, όλες οι εξωτερικές επιβραβεύσεις δεν μπορούν να μας χαροποιήσουν… Ευτυχώς το κλειδί της ευτυχίας είναι μέσα μας. Και η ευτυχία, η ελευθερία, η δικαιοσύνη, η ισότητα είναι αναφαίρετα ΑΝΘΡΩΠΙΝΑ ΔΙΚΑΙΩΜΑΤΑ. </a:t>
            </a:r>
          </a:p>
          <a:p>
            <a:pPr indent="-331788">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l-GR" altLang="en-US" dirty="0"/>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B9380A-2518-F82C-BBDE-52E49B6F15BC}"/>
              </a:ext>
            </a:extLst>
          </p:cNvPr>
          <p:cNvSpPr txBox="1"/>
          <p:nvPr/>
        </p:nvSpPr>
        <p:spPr>
          <a:xfrm>
            <a:off x="1717895" y="337891"/>
            <a:ext cx="6097508" cy="6394058"/>
          </a:xfrm>
          <a:prstGeom prst="rect">
            <a:avLst/>
          </a:prstGeom>
          <a:noFill/>
        </p:spPr>
        <p:txBody>
          <a:bodyPr wrap="square">
            <a:spAutoFit/>
          </a:bodyPr>
          <a:lstStyle/>
          <a:p>
            <a:r>
              <a:rPr lang="el-GR" sz="1050" b="1" dirty="0"/>
              <a:t>1. Ανθεκτικότητα: Η οικοδόμηση μιας ανθεκτικής νοοτροπίας είναι συχνά ο ελλιπής σύνδεσμος για ηγέτες που θέλουν να συνεχίσουν να είναι αποτελεσματικοί, αλλά θέλουν επίσης να γίνουν μοναδικοί. Η ανθεκτικότητα είναι το κλειδί για την αποτελεσματική αντιμετώπιση των επαγγελματικών προκλήσεων και την ενίσχυση της ηγετικής απόδοσης για να αναπτυχθεί κανείς στη θέση του και στον τομέα του. </a:t>
            </a:r>
          </a:p>
          <a:p>
            <a:endParaRPr lang="el-GR" sz="1050" b="1" dirty="0"/>
          </a:p>
          <a:p>
            <a:r>
              <a:rPr lang="el-GR" sz="1050" b="1" dirty="0"/>
              <a:t>2. Θάρρος: Ένας ηγέτης πρέπει να είναι σε θέση να στέκεται μόνος του και να υπερασπίζεται αυτό που πιστεύει. Ανεξάρτητα από το  αποτέλεσμα, ένας ηγέτης πρέπει να είναι ψυχικά και ψυχολογικά ισχυρός για να παραμείνει αποφασισμένος και επικεντρωμένος, να μην υποκύψει στην αρνητικότητα και την πίεση και να έχει υπομονή να συνεχίσει σε δύσκολους δρόμους. </a:t>
            </a:r>
          </a:p>
          <a:p>
            <a:endParaRPr lang="el-GR" sz="1050" b="1" dirty="0"/>
          </a:p>
          <a:p>
            <a:r>
              <a:rPr lang="el-GR" sz="1050" b="1" dirty="0"/>
              <a:t>3. Επικοινωνία: Ικανότητα επικοινωνίας δε σημαίνει απλώς το να μπορείς να παράγεις τις σωστές λέξεις στις σωστές περιστάσεις. Ικανότητα επικοινωνίας σημαίνει να μπορεί κανείς να αισθανθεί τις ανάγκες και να αφουγκραστεί την ομάδα του, τους συναδέλφους ή τους υποστηρικτές του. Ένας αληθινός ηγέτης χρησιμοποιεί την επικοινωνία για να εφαρμόσει υποσχέσεις και να ωθήσει τις εμπνευσμένες ομιλίες σε δράση προκειμένου να ενισχύσει την εμπιστοσύνη και την αποτελεσματική συνεργασία. </a:t>
            </a:r>
          </a:p>
          <a:p>
            <a:endParaRPr lang="el-GR" sz="1050" b="1" dirty="0"/>
          </a:p>
          <a:p>
            <a:r>
              <a:rPr lang="el-GR" sz="1050" b="1" dirty="0"/>
              <a:t>4. Ευελιξία: Επειδή σε πολλές περιπτώσεις δε συμβαδίζουν όλα με το σχέδιο, είναι σημαντικό για έναν ηγέτη να μπορεί να αλλάζει τακτική και να προσαρμόζεται γρήγορα σε νέες συνθήκες και καταστάσεις. </a:t>
            </a:r>
          </a:p>
          <a:p>
            <a:endParaRPr lang="el-GR" sz="1050" b="1" dirty="0"/>
          </a:p>
          <a:p>
            <a:r>
              <a:rPr lang="el-GR" sz="1050" b="1" dirty="0"/>
              <a:t>5. Υπευθυνότητα: Η ικανότητα να παραδέχεστε ένα λάθος που κάνατε ποτέ δεν έρχεται εύκολα. Όταν υπάρχει απόδοση ευθυνών, ένας αληθινός ηγέτης αισθάνεται υπεύθυνος. Υπευθυνότητα όμως είναι και όταν ο ηγέτης συγχαίρει και πλέκει το εγκώμιο εκείνων που πραγματικά το αξίζουν. </a:t>
            </a:r>
          </a:p>
          <a:p>
            <a:endParaRPr lang="el-GR" sz="1050" b="1" dirty="0"/>
          </a:p>
          <a:p>
            <a:r>
              <a:rPr lang="el-GR" sz="1050" b="1" dirty="0"/>
              <a:t>6. Ταπεινοφροσύνη και Επιβλητική Παρουσία: Ο βαθμός επιβλητικής παρουσίας είναι μια ποιότητα που πρέπει να κερδίσετε μέσω του σεβασμού των υπαλλήλων ή των συναδέλφων σας, μέσω σκληρής δουλειάς και ειλικρίνειας σε κάθε βήμα του ταξιδιού σας. Το να ενεργείτε υπεροπτικά προκαλεί συνήθως αντιπάθεια και αναστάτωση, με αποτέλεσμα τη δημιουργία ενός αρνητικού κλίματος. </a:t>
            </a:r>
            <a:r>
              <a:rPr lang="el-GR" sz="1050" b="1" dirty="0" err="1"/>
              <a:t>Γι</a:t>
            </a:r>
            <a:r>
              <a:rPr lang="el-GR" sz="1050" b="1" dirty="0"/>
              <a:t> 'αυτό είναι πάντα σημαντικό, ως ηγέτες, να παραμένετε ταπεινοί και να κερδίζετε την εμπιστοσύνη των άλλων. </a:t>
            </a:r>
          </a:p>
          <a:p>
            <a:endParaRPr lang="el-GR" sz="1050" b="1" dirty="0"/>
          </a:p>
          <a:p>
            <a:r>
              <a:rPr lang="el-GR" sz="1050" b="1" dirty="0"/>
              <a:t>Εκτός από τα χαρακτηριστικά που καθορίζουν έναν αληθινό ηγέτη, υπάρχουν κάποιες άλλες συμπεριφορές που πρέπει σίγουρα να αποφεύγονται. Όταν οι ηγέτες βάζουν το προσωπικό τους όραμα μπροστά από την ηθική ακεραιότητα και την πρακτική πραγματικότητα, θέτουν σε κίνδυνο τις θέσεις τους και τις οργανώσεις τους. Για να αποφευχθεί αυτό, σύμφωνα με τους ειδικούς, χρειάζεται μια ανοιχτή και διαλλακτική κουλτούρα στη δουλειά και στην καθημερινότητα καθώς και καλές επικοινωνιακές δεξιότητες. </a:t>
            </a:r>
          </a:p>
        </p:txBody>
      </p:sp>
    </p:spTree>
    <p:extLst>
      <p:ext uri="{BB962C8B-B14F-4D97-AF65-F5344CB8AC3E}">
        <p14:creationId xmlns:p14="http://schemas.microsoft.com/office/powerpoint/2010/main" val="1530913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D9A2C3-8644-37AF-0D2B-CE32093E4C8A}"/>
              </a:ext>
            </a:extLst>
          </p:cNvPr>
          <p:cNvSpPr>
            <a:spLocks noGrp="1"/>
          </p:cNvSpPr>
          <p:nvPr>
            <p:ph type="title"/>
          </p:nvPr>
        </p:nvSpPr>
        <p:spPr/>
        <p:txBody>
          <a:bodyPr>
            <a:normAutofit/>
          </a:bodyPr>
          <a:lstStyle/>
          <a:p>
            <a:r>
              <a:rPr lang="el-GR" sz="2400" b="1" dirty="0"/>
              <a:t>Ηγεσία είναι όρος που χρησιμοποιείται για να περιγράψει τη διαδικασία με την οποία ένα πρόσωπο μπορεί να επηρεάσει ένα σύνολο ανθρώπων προς την επίτευξη ενός κοινού στόχου. Η ηγεσία είναι μια πολύπλοκη διαδικασία με πολλαπλές διαστάσεις. Μπορεί να λάβει χώρα μέσα στο πολιτικό περιβάλλον, στο στρατιωτικό περιβάλλον, στο εκπαιδευτικό περιβάλλον, αλλά και στο περιβάλλον μέσα στο οποίο δραστηριοποιούνται οι εταιρείες. Αναφέρεται είτε σε ένα πρόσωπο, είτε σε μια ομάδα ατόμων.</a:t>
            </a:r>
          </a:p>
        </p:txBody>
      </p:sp>
      <p:sp>
        <p:nvSpPr>
          <p:cNvPr id="3" name="Θέση κειμένου 2">
            <a:extLst>
              <a:ext uri="{FF2B5EF4-FFF2-40B4-BE49-F238E27FC236}">
                <a16:creationId xmlns:a16="http://schemas.microsoft.com/office/drawing/2014/main" id="{EC0D383E-AA9E-3A1A-8091-7B14E9A12CF0}"/>
              </a:ext>
            </a:extLst>
          </p:cNvPr>
          <p:cNvSpPr>
            <a:spLocks noGrp="1"/>
          </p:cNvSpPr>
          <p:nvPr>
            <p:ph type="body" idx="1"/>
          </p:nvPr>
        </p:nvSpPr>
        <p:spPr/>
        <p:txBody>
          <a:bodyPr/>
          <a:lstStyle/>
          <a:p>
            <a:r>
              <a:rPr lang="en-US" dirty="0">
                <a:hlinkClick r:id="rId2"/>
              </a:rPr>
              <a:t>https://el.wikipedia.org/wiki/%CE%97%CE%B3%CE%B5%CF%83%CE%AF%CE%B1</a:t>
            </a:r>
            <a:endParaRPr lang="el-GR" dirty="0"/>
          </a:p>
          <a:p>
            <a:endParaRPr lang="el-GR" dirty="0"/>
          </a:p>
        </p:txBody>
      </p:sp>
    </p:spTree>
    <p:extLst>
      <p:ext uri="{BB962C8B-B14F-4D97-AF65-F5344CB8AC3E}">
        <p14:creationId xmlns:p14="http://schemas.microsoft.com/office/powerpoint/2010/main" val="3976931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82C6C05-88A9-445F-C93A-80655681CB76}"/>
              </a:ext>
            </a:extLst>
          </p:cNvPr>
          <p:cNvSpPr>
            <a:spLocks noGrp="1"/>
          </p:cNvSpPr>
          <p:nvPr>
            <p:ph type="title"/>
          </p:nvPr>
        </p:nvSpPr>
        <p:spPr/>
        <p:txBody>
          <a:bodyPr>
            <a:normAutofit/>
          </a:bodyPr>
          <a:lstStyle/>
          <a:p>
            <a:r>
              <a:rPr lang="el-GR" sz="2000" b="1" dirty="0">
                <a:solidFill>
                  <a:srgbClr val="7030A0"/>
                </a:solidFill>
                <a:highlight>
                  <a:srgbClr val="00FFFF"/>
                </a:highlight>
              </a:rPr>
              <a:t>Η ηγεσία στο στρατηγικό μάνατζμεντ του δημόσιου τομέα</a:t>
            </a:r>
            <a:br>
              <a:rPr lang="el-GR" sz="2000" b="1" dirty="0">
                <a:solidFill>
                  <a:srgbClr val="7030A0"/>
                </a:solidFill>
                <a:highlight>
                  <a:srgbClr val="00FFFF"/>
                </a:highlight>
              </a:rPr>
            </a:br>
            <a:br>
              <a:rPr lang="el-GR" sz="2000" b="1" dirty="0">
                <a:solidFill>
                  <a:srgbClr val="7030A0"/>
                </a:solidFill>
                <a:highlight>
                  <a:srgbClr val="00FFFF"/>
                </a:highlight>
              </a:rPr>
            </a:br>
            <a:r>
              <a:rPr lang="el-GR" sz="2000" b="1" dirty="0">
                <a:solidFill>
                  <a:srgbClr val="7030A0"/>
                </a:solidFill>
                <a:highlight>
                  <a:srgbClr val="00FFFF"/>
                </a:highlight>
              </a:rPr>
              <a:t>ΕΚΔΔΑ</a:t>
            </a:r>
            <a:br>
              <a:rPr lang="el-GR" sz="2000" b="1" dirty="0">
                <a:solidFill>
                  <a:srgbClr val="7030A0"/>
                </a:solidFill>
                <a:highlight>
                  <a:srgbClr val="00FFFF"/>
                </a:highlight>
              </a:rPr>
            </a:br>
            <a:r>
              <a:rPr lang="el-GR" sz="2000" b="1" dirty="0">
                <a:solidFill>
                  <a:srgbClr val="7030A0"/>
                </a:solidFill>
                <a:highlight>
                  <a:srgbClr val="00FFFF"/>
                </a:highlight>
              </a:rPr>
              <a:t>https://www.ekdd.gr › ΚΟΥΓΙΟΥ-ΣΑΡΑΝΤΗΣ</a:t>
            </a:r>
            <a:br>
              <a:rPr lang="el-GR" sz="2000" b="1" dirty="0">
                <a:solidFill>
                  <a:srgbClr val="7030A0"/>
                </a:solidFill>
                <a:highlight>
                  <a:srgbClr val="00FFFF"/>
                </a:highlight>
              </a:rPr>
            </a:br>
            <a:r>
              <a:rPr lang="el-GR" sz="2000" b="1" dirty="0">
                <a:solidFill>
                  <a:srgbClr val="7030A0"/>
                </a:solidFill>
                <a:highlight>
                  <a:srgbClr val="00FFFF"/>
                </a:highlight>
              </a:rPr>
              <a:t>PDF</a:t>
            </a:r>
            <a:br>
              <a:rPr lang="el-GR" sz="2000" b="1" dirty="0">
                <a:solidFill>
                  <a:srgbClr val="7030A0"/>
                </a:solidFill>
                <a:highlight>
                  <a:srgbClr val="00FFFF"/>
                </a:highlight>
              </a:rPr>
            </a:br>
            <a:r>
              <a:rPr lang="el-GR" sz="2000" b="1" dirty="0">
                <a:solidFill>
                  <a:srgbClr val="7030A0"/>
                </a:solidFill>
                <a:highlight>
                  <a:srgbClr val="00FFFF"/>
                </a:highlight>
              </a:rPr>
              <a:t>15 Ιουλ 2021 — και δημοσίων υπαλλήλων που ενεργεί για την υλοποίηση της πολιτικής. απόφασης-δημόσιας πολιτικής. ▷ Προϋπόθεση ότι η τυπική διαδικασία έχει ...</a:t>
            </a:r>
            <a:br>
              <a:rPr lang="el-GR" sz="2000" b="1" dirty="0">
                <a:solidFill>
                  <a:srgbClr val="7030A0"/>
                </a:solidFill>
                <a:highlight>
                  <a:srgbClr val="00FFFF"/>
                </a:highlight>
              </a:rPr>
            </a:br>
            <a:r>
              <a:rPr lang="el-GR" sz="2000" b="1" dirty="0">
                <a:solidFill>
                  <a:srgbClr val="7030A0"/>
                </a:solidFill>
                <a:highlight>
                  <a:srgbClr val="00FFFF"/>
                </a:highlight>
              </a:rPr>
              <a:t>21 σελίδες</a:t>
            </a:r>
          </a:p>
        </p:txBody>
      </p:sp>
      <p:sp>
        <p:nvSpPr>
          <p:cNvPr id="3" name="Θέση κειμένου 2">
            <a:extLst>
              <a:ext uri="{FF2B5EF4-FFF2-40B4-BE49-F238E27FC236}">
                <a16:creationId xmlns:a16="http://schemas.microsoft.com/office/drawing/2014/main" id="{5A7A32EE-ADAF-DBFD-AFD4-2AB68F81235C}"/>
              </a:ext>
            </a:extLst>
          </p:cNvPr>
          <p:cNvSpPr>
            <a:spLocks noGrp="1"/>
          </p:cNvSpPr>
          <p:nvPr>
            <p:ph type="body" idx="1"/>
          </p:nvPr>
        </p:nvSpPr>
        <p:spPr/>
        <p:txBody>
          <a:bodyPr>
            <a:normAutofit fontScale="92500"/>
          </a:bodyPr>
          <a:lstStyle/>
          <a:p>
            <a:r>
              <a:rPr lang="en-US" dirty="0">
                <a:hlinkClick r:id="rId2"/>
              </a:rPr>
              <a:t>https://www.ekdd.gr/wp-content/uploads/2021/07/%CE%9A%CE%9F%CE%A5%CE%93%CE%99%CE%9F%CE%A5-%CE%A3%CE%91%CE%A1%CE%91%CE%9D%CE%A4%CE%97%CE%A3.pdf</a:t>
            </a:r>
            <a:endParaRPr lang="el-GR" dirty="0"/>
          </a:p>
          <a:p>
            <a:endParaRPr lang="el-GR" dirty="0"/>
          </a:p>
        </p:txBody>
      </p:sp>
    </p:spTree>
    <p:extLst>
      <p:ext uri="{BB962C8B-B14F-4D97-AF65-F5344CB8AC3E}">
        <p14:creationId xmlns:p14="http://schemas.microsoft.com/office/powerpoint/2010/main" val="2118404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518CD0-CB0C-B4A0-8F93-A41699A9CEF8}"/>
              </a:ext>
            </a:extLst>
          </p:cNvPr>
          <p:cNvSpPr>
            <a:spLocks noGrp="1"/>
          </p:cNvSpPr>
          <p:nvPr>
            <p:ph type="title"/>
          </p:nvPr>
        </p:nvSpPr>
        <p:spPr/>
        <p:txBody>
          <a:bodyPr/>
          <a:lstStyle/>
          <a:p>
            <a:r>
              <a:rPr lang="el-GR" dirty="0"/>
              <a:t>Χαρακτηριστικά τού ηγέτη</a:t>
            </a:r>
          </a:p>
        </p:txBody>
      </p:sp>
      <p:sp>
        <p:nvSpPr>
          <p:cNvPr id="3" name="Θέση περιεχομένου 2">
            <a:extLst>
              <a:ext uri="{FF2B5EF4-FFF2-40B4-BE49-F238E27FC236}">
                <a16:creationId xmlns:a16="http://schemas.microsoft.com/office/drawing/2014/main" id="{2B01ACEA-656D-A5BF-30E9-B38B0939EDE6}"/>
              </a:ext>
            </a:extLst>
          </p:cNvPr>
          <p:cNvSpPr>
            <a:spLocks noGrp="1"/>
          </p:cNvSpPr>
          <p:nvPr>
            <p:ph idx="1"/>
          </p:nvPr>
        </p:nvSpPr>
        <p:spPr/>
        <p:txBody>
          <a:bodyPr>
            <a:normAutofit lnSpcReduction="10000"/>
          </a:bodyPr>
          <a:lstStyle/>
          <a:p>
            <a:r>
              <a:rPr lang="el-GR" dirty="0"/>
              <a:t>«Δια της </a:t>
            </a:r>
            <a:r>
              <a:rPr lang="el-GR" dirty="0" err="1"/>
              <a:t>ατόπου</a:t>
            </a:r>
            <a:r>
              <a:rPr lang="el-GR" dirty="0"/>
              <a:t> απαγωγής» (τι ΔΕΝ είναι):</a:t>
            </a:r>
          </a:p>
          <a:p>
            <a:pPr marL="0" indent="0">
              <a:buNone/>
            </a:pPr>
            <a:r>
              <a:rPr lang="el-GR" dirty="0"/>
              <a:t>Π.χ. </a:t>
            </a:r>
            <a:r>
              <a:rPr lang="en-US" dirty="0">
                <a:hlinkClick r:id="rId2"/>
              </a:rPr>
              <a:t>https://www.itspossible.gr/%CF%80%CE%AD%CE%BD%CF%84%CE%B5-%CF%83%CE%B7%CE%BC%CE%AC%CE%B4%CE%B9%CE%B1-%CF%80%CE%BF%CF%85-%CE%B4%CE%B5%CE%AF%CF%87%CE%BD%CE%BF%CF%85%CE%BD-%CF%8C%CF%84%CE%B9-%CE%B4%CE%B5%CE%BD-%CE%B5%CE%AF/</a:t>
            </a:r>
            <a:endParaRPr lang="el-GR" dirty="0"/>
          </a:p>
          <a:p>
            <a:pPr marL="0" indent="0">
              <a:buNone/>
            </a:pPr>
            <a:r>
              <a:rPr lang="el-GR" b="1" i="1" dirty="0">
                <a:solidFill>
                  <a:srgbClr val="C00000"/>
                </a:solidFill>
                <a:highlight>
                  <a:srgbClr val="FFFF00"/>
                </a:highlight>
              </a:rPr>
              <a:t>Πέντε σημάδια που δείχνουν… ότι δεν είσαι κατάλληλος για ηγέτης |</a:t>
            </a:r>
          </a:p>
          <a:p>
            <a:pPr marL="0" indent="0">
              <a:buNone/>
            </a:pPr>
            <a:endParaRPr lang="el-GR" dirty="0"/>
          </a:p>
        </p:txBody>
      </p:sp>
    </p:spTree>
    <p:extLst>
      <p:ext uri="{BB962C8B-B14F-4D97-AF65-F5344CB8AC3E}">
        <p14:creationId xmlns:p14="http://schemas.microsoft.com/office/powerpoint/2010/main" val="1538308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BDB1BC-8D5F-CAA1-7967-34CAEB722214}"/>
              </a:ext>
            </a:extLst>
          </p:cNvPr>
          <p:cNvSpPr>
            <a:spLocks noGrp="1"/>
          </p:cNvSpPr>
          <p:nvPr>
            <p:ph type="title"/>
          </p:nvPr>
        </p:nvSpPr>
        <p:spPr/>
        <p:txBody>
          <a:bodyPr/>
          <a:lstStyle/>
          <a:p>
            <a:r>
              <a:rPr lang="el-GR" b="1" i="1" u="sng" dirty="0" err="1">
                <a:solidFill>
                  <a:srgbClr val="002060"/>
                </a:solidFill>
                <a:highlight>
                  <a:srgbClr val="00FF00"/>
                </a:highlight>
              </a:rPr>
              <a:t>Συνιστώμενες</a:t>
            </a:r>
            <a:r>
              <a:rPr lang="el-GR" b="1" i="1" u="sng" dirty="0">
                <a:solidFill>
                  <a:srgbClr val="002060"/>
                </a:solidFill>
                <a:highlight>
                  <a:srgbClr val="00FF00"/>
                </a:highlight>
              </a:rPr>
              <a:t> συμπεριφορές ενός ηγέτη</a:t>
            </a:r>
          </a:p>
        </p:txBody>
      </p:sp>
      <p:sp>
        <p:nvSpPr>
          <p:cNvPr id="3" name="Θέση περιεχομένου 2">
            <a:extLst>
              <a:ext uri="{FF2B5EF4-FFF2-40B4-BE49-F238E27FC236}">
                <a16:creationId xmlns:a16="http://schemas.microsoft.com/office/drawing/2014/main" id="{1B122C8A-4E42-4CA7-026B-C0C2F9AB89D6}"/>
              </a:ext>
            </a:extLst>
          </p:cNvPr>
          <p:cNvSpPr>
            <a:spLocks noGrp="1"/>
          </p:cNvSpPr>
          <p:nvPr>
            <p:ph idx="1"/>
          </p:nvPr>
        </p:nvSpPr>
        <p:spPr/>
        <p:txBody>
          <a:bodyPr/>
          <a:lstStyle/>
          <a:p>
            <a:r>
              <a:rPr lang="en-US" dirty="0">
                <a:hlinkClick r:id="rId2"/>
              </a:rPr>
              <a:t>https://www.itspossible.gr/%CE%AD%CE%BD%CE%B1%CF%82-%CE%B5%CE%B9%CE%B4%CE%B9%CE%BA%CF%8C%CF%82-%CE%B7%CE%B3%CE%B5%CF%83%CE%AF%CE%B1%CF%82-%CE%B5%CE%BE%CE%B7%CE%B3%CE%B5%CE%AF-%CE%B1%CE%BA%CE%BF%CE%BB%CE%BF%CF%85%CE%B8%CE%AE/</a:t>
            </a:r>
            <a:endParaRPr lang="el-GR" dirty="0"/>
          </a:p>
          <a:p>
            <a:r>
              <a:rPr lang="el-GR" b="1" dirty="0">
                <a:solidFill>
                  <a:srgbClr val="C00000"/>
                </a:solidFill>
                <a:highlight>
                  <a:srgbClr val="FFFF00"/>
                </a:highlight>
              </a:rPr>
              <a:t>Ένας ειδικός ηγεσίας εξηγεί: Ακολουθήστε αυτή τη μέθοδο για να σας σέβονται οι άλλοι στη δουλειά </a:t>
            </a:r>
          </a:p>
          <a:p>
            <a:endParaRPr lang="el-GR" dirty="0"/>
          </a:p>
        </p:txBody>
      </p:sp>
    </p:spTree>
    <p:extLst>
      <p:ext uri="{BB962C8B-B14F-4D97-AF65-F5344CB8AC3E}">
        <p14:creationId xmlns:p14="http://schemas.microsoft.com/office/powerpoint/2010/main" val="1900030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C7E250-4776-5708-5F06-9574611AF044}"/>
              </a:ext>
            </a:extLst>
          </p:cNvPr>
          <p:cNvSpPr>
            <a:spLocks noGrp="1"/>
          </p:cNvSpPr>
          <p:nvPr>
            <p:ph type="title"/>
          </p:nvPr>
        </p:nvSpPr>
        <p:spPr/>
        <p:txBody>
          <a:bodyPr/>
          <a:lstStyle/>
          <a:p>
            <a:r>
              <a:rPr lang="el-GR" dirty="0"/>
              <a:t>Σημαντική επιστημονική εργασία:</a:t>
            </a:r>
          </a:p>
        </p:txBody>
      </p:sp>
      <p:sp>
        <p:nvSpPr>
          <p:cNvPr id="3" name="Θέση περιεχομένου 2">
            <a:extLst>
              <a:ext uri="{FF2B5EF4-FFF2-40B4-BE49-F238E27FC236}">
                <a16:creationId xmlns:a16="http://schemas.microsoft.com/office/drawing/2014/main" id="{F740B1CB-701D-1510-3AC1-1AAAAF84F794}"/>
              </a:ext>
            </a:extLst>
          </p:cNvPr>
          <p:cNvSpPr>
            <a:spLocks noGrp="1"/>
          </p:cNvSpPr>
          <p:nvPr>
            <p:ph idx="1"/>
          </p:nvPr>
        </p:nvSpPr>
        <p:spPr/>
        <p:txBody>
          <a:bodyPr/>
          <a:lstStyle/>
          <a:p>
            <a:r>
              <a:rPr lang="en-US" sz="1800" dirty="0"/>
              <a:t>https://www.academia.edu/11287233/%CE%A3%CF%8D%CE%B3%CF%87%CF%81%CE%BF%CE%BD%CE%B5%CF%82_%CE%BC%CE%BF%CF%81%CF%86%CE%AD%CF%82_%CE%B7%CE%B3%CE%B5%CF%83%CE%AF%CE%B1%CF%82_%CF%83%CE%B5_%CE%BF%CF%81%CE%B3%CE%B1%CE%BD%CE%B9%CF%83%CE%BC%CE%BF%CF%8D%CF%82_%CE%BA%CE%B1%CE%B9_%CE%B5%CF%80%CE%B9%CF%87%CE%B5%CE%B9%CF%81%CE%AE%CF%83%CE%B5%CE%B9%CF%82?auto=download&amp;email_work_card=download-paper</a:t>
            </a:r>
            <a:endParaRPr lang="el-GR" sz="1800" dirty="0"/>
          </a:p>
          <a:p>
            <a:r>
              <a:rPr lang="el-GR" sz="4400" b="1" dirty="0">
                <a:solidFill>
                  <a:srgbClr val="C00000"/>
                </a:solidFill>
                <a:highlight>
                  <a:srgbClr val="FFFF00"/>
                </a:highlight>
              </a:rPr>
              <a:t>ΕΚΠΑ / ΚΩΝΣΤΑΝΤΙΝΟΣ ΣΑΡΑΒΑΚΟΣ</a:t>
            </a:r>
          </a:p>
          <a:p>
            <a:pPr marL="0" indent="0">
              <a:buNone/>
            </a:pPr>
            <a:r>
              <a:rPr lang="el-GR" sz="4400" b="1" dirty="0">
                <a:solidFill>
                  <a:srgbClr val="C00000"/>
                </a:solidFill>
                <a:highlight>
                  <a:srgbClr val="FFFF00"/>
                </a:highlight>
              </a:rPr>
              <a:t>"Σύγχρονες μορφές ηγεσίας σε οργανισμούς και επιχειρήσεις "</a:t>
            </a:r>
          </a:p>
          <a:p>
            <a:endParaRPr lang="el-GR" dirty="0"/>
          </a:p>
          <a:p>
            <a:endParaRPr lang="el-GR" dirty="0"/>
          </a:p>
          <a:p>
            <a:pPr marL="0" indent="0">
              <a:buNone/>
            </a:pPr>
            <a:endParaRPr lang="el-GR" dirty="0"/>
          </a:p>
          <a:p>
            <a:endParaRPr lang="el-GR" dirty="0"/>
          </a:p>
        </p:txBody>
      </p:sp>
    </p:spTree>
    <p:extLst>
      <p:ext uri="{BB962C8B-B14F-4D97-AF65-F5344CB8AC3E}">
        <p14:creationId xmlns:p14="http://schemas.microsoft.com/office/powerpoint/2010/main" val="42304134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1BB935-24D1-82ED-3B8E-A6FE2540C425}"/>
              </a:ext>
            </a:extLst>
          </p:cNvPr>
          <p:cNvSpPr>
            <a:spLocks noGrp="1"/>
          </p:cNvSpPr>
          <p:nvPr>
            <p:ph type="title"/>
          </p:nvPr>
        </p:nvSpPr>
        <p:spPr/>
        <p:txBody>
          <a:bodyPr/>
          <a:lstStyle/>
          <a:p>
            <a:r>
              <a:rPr lang="el-GR" dirty="0"/>
              <a:t>Πρόσθετα </a:t>
            </a:r>
            <a:r>
              <a:rPr lang="en-US" dirty="0"/>
              <a:t>Links</a:t>
            </a:r>
            <a:endParaRPr lang="el-GR" dirty="0"/>
          </a:p>
        </p:txBody>
      </p:sp>
      <p:sp>
        <p:nvSpPr>
          <p:cNvPr id="3" name="Θέση περιεχομένου 2">
            <a:extLst>
              <a:ext uri="{FF2B5EF4-FFF2-40B4-BE49-F238E27FC236}">
                <a16:creationId xmlns:a16="http://schemas.microsoft.com/office/drawing/2014/main" id="{4D37672C-9137-8E0B-AC3B-DF79EAA56FE7}"/>
              </a:ext>
            </a:extLst>
          </p:cNvPr>
          <p:cNvSpPr>
            <a:spLocks noGrp="1"/>
          </p:cNvSpPr>
          <p:nvPr>
            <p:ph idx="1"/>
          </p:nvPr>
        </p:nvSpPr>
        <p:spPr/>
        <p:txBody>
          <a:bodyPr>
            <a:normAutofit lnSpcReduction="10000"/>
          </a:bodyPr>
          <a:lstStyle/>
          <a:p>
            <a:r>
              <a:rPr lang="en-US" dirty="0">
                <a:hlinkClick r:id="rId2"/>
              </a:rPr>
              <a:t>https://synathena.wordpress.com/wp-content/uploads/2016/01/ds-30-11-2015.pdf</a:t>
            </a:r>
            <a:endParaRPr lang="en-US" dirty="0"/>
          </a:p>
          <a:p>
            <a:r>
              <a:rPr lang="en-US" dirty="0">
                <a:hlinkClick r:id="rId3"/>
              </a:rPr>
              <a:t>https://www.catalystteambuilding.gr/info/leadership-skills</a:t>
            </a:r>
            <a:endParaRPr lang="el-GR" dirty="0"/>
          </a:p>
          <a:p>
            <a:r>
              <a:rPr lang="en-US" dirty="0">
                <a:hlinkClick r:id="rId4"/>
              </a:rPr>
              <a:t>https://maredu.hcg.gr/modules/document/file.php/AENOP115/%CE%97%CE%B3%CE%B5%CF%83%CE%AF%CE%B1%20%CE%BA%CE%B1%CE%B9%20%CE%94%CE%B9%CE%BF%CE%B9%CE%BA%CE%B7%CF%83%CE%B7%20-1.pdf</a:t>
            </a:r>
            <a:endParaRPr lang="el-GR" dirty="0"/>
          </a:p>
          <a:p>
            <a:r>
              <a:rPr lang="en-US" dirty="0">
                <a:hlinkClick r:id="rId4"/>
              </a:rPr>
              <a:t>https://maredu.hcg.gr/modules/document/file.php/AENOP115/%CE%97%CE%B3%CE%B5%CF%83%CE%AF%CE%B1%20%CE%BA%CE%B1%CE%B9%20%CE%94%CE%B9%CE%BF%CE%B9%CE%BA%CE%B7%CF%83%CE%B7%20-1.pdf</a:t>
            </a:r>
            <a:endParaRPr lang="el-GR" dirty="0"/>
          </a:p>
          <a:p>
            <a:endParaRPr lang="el-GR" dirty="0"/>
          </a:p>
        </p:txBody>
      </p:sp>
    </p:spTree>
    <p:extLst>
      <p:ext uri="{BB962C8B-B14F-4D97-AF65-F5344CB8AC3E}">
        <p14:creationId xmlns:p14="http://schemas.microsoft.com/office/powerpoint/2010/main" val="3156945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E00DF15-722A-EECC-562A-D339CF5459CE}"/>
              </a:ext>
            </a:extLst>
          </p:cNvPr>
          <p:cNvSpPr>
            <a:spLocks noGrp="1"/>
          </p:cNvSpPr>
          <p:nvPr>
            <p:ph type="title"/>
          </p:nvPr>
        </p:nvSpPr>
        <p:spPr/>
        <p:txBody>
          <a:bodyPr>
            <a:normAutofit/>
          </a:bodyPr>
          <a:lstStyle/>
          <a:p>
            <a:r>
              <a:rPr lang="el-GR" sz="5400" b="1" dirty="0"/>
              <a:t>Τα Δώδεκα Προσόντα του Ηγέτη</a:t>
            </a:r>
          </a:p>
        </p:txBody>
      </p:sp>
      <p:sp>
        <p:nvSpPr>
          <p:cNvPr id="3" name="Θέση κειμένου 2">
            <a:extLst>
              <a:ext uri="{FF2B5EF4-FFF2-40B4-BE49-F238E27FC236}">
                <a16:creationId xmlns:a16="http://schemas.microsoft.com/office/drawing/2014/main" id="{DFE0E875-A09D-C827-49AF-A83363E1C812}"/>
              </a:ext>
            </a:extLst>
          </p:cNvPr>
          <p:cNvSpPr>
            <a:spLocks noGrp="1"/>
          </p:cNvSpPr>
          <p:nvPr>
            <p:ph type="body" idx="1"/>
          </p:nvPr>
        </p:nvSpPr>
        <p:spPr/>
        <p:txBody>
          <a:bodyPr/>
          <a:lstStyle/>
          <a:p>
            <a:r>
              <a:rPr lang="en-US" dirty="0">
                <a:hlinkClick r:id="rId2"/>
              </a:rPr>
              <a:t>https://www.insurancedaily.gr/ta-dodeka-prosonta-tou-igeti-2/</a:t>
            </a:r>
            <a:endParaRPr lang="el-GR" dirty="0"/>
          </a:p>
          <a:p>
            <a:endParaRPr lang="el-GR" dirty="0"/>
          </a:p>
        </p:txBody>
      </p:sp>
    </p:spTree>
    <p:extLst>
      <p:ext uri="{BB962C8B-B14F-4D97-AF65-F5344CB8AC3E}">
        <p14:creationId xmlns:p14="http://schemas.microsoft.com/office/powerpoint/2010/main" val="2283221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25B070-55E1-702B-FC39-EBE53FD3CA43}"/>
              </a:ext>
            </a:extLst>
          </p:cNvPr>
          <p:cNvSpPr>
            <a:spLocks noGrp="1"/>
          </p:cNvSpPr>
          <p:nvPr>
            <p:ph type="title"/>
          </p:nvPr>
        </p:nvSpPr>
        <p:spPr/>
        <p:txBody>
          <a:bodyPr>
            <a:noAutofit/>
          </a:bodyPr>
          <a:lstStyle/>
          <a:p>
            <a:br>
              <a:rPr lang="el-GR" sz="2400" b="1" dirty="0"/>
            </a:br>
            <a:r>
              <a:rPr lang="el-GR" sz="2400" b="1" dirty="0"/>
              <a:t>Ηγεσία στον Ελληνικό Δημόσιο Τομέα</a:t>
            </a:r>
            <a:br>
              <a:rPr lang="el-GR" sz="2400" b="1" dirty="0"/>
            </a:br>
            <a:br>
              <a:rPr lang="el-GR" sz="2400" b="1" dirty="0"/>
            </a:br>
            <a:r>
              <a:rPr lang="el-GR" sz="2400" b="1" dirty="0" err="1"/>
              <a:t>University</a:t>
            </a:r>
            <a:r>
              <a:rPr lang="el-GR" sz="2400" b="1" dirty="0"/>
              <a:t> of </a:t>
            </a:r>
            <a:r>
              <a:rPr lang="el-GR" sz="2400" b="1" dirty="0" err="1"/>
              <a:t>Nicosia</a:t>
            </a:r>
            <a:br>
              <a:rPr lang="el-GR" sz="2400" b="1" dirty="0"/>
            </a:br>
            <a:r>
              <a:rPr lang="el-GR" sz="2400" b="1" dirty="0"/>
              <a:t>https://www.lawjournals.unic.ac.cy › </a:t>
            </a:r>
            <a:r>
              <a:rPr lang="el-GR" sz="2400" b="1" dirty="0" err="1"/>
              <a:t>download</a:t>
            </a:r>
            <a:br>
              <a:rPr lang="el-GR" sz="2400" b="1" dirty="0"/>
            </a:br>
            <a:r>
              <a:rPr lang="el-GR" sz="2400" b="1" dirty="0"/>
              <a:t>PDF</a:t>
            </a:r>
            <a:br>
              <a:rPr lang="el-GR" sz="2400" b="1" dirty="0"/>
            </a:br>
            <a:r>
              <a:rPr lang="el-GR" sz="2400" b="1" dirty="0"/>
              <a:t>από Α </a:t>
            </a:r>
            <a:r>
              <a:rPr lang="el-GR" sz="2400" b="1" dirty="0" err="1"/>
              <a:t>Κουστέλιος</a:t>
            </a:r>
            <a:r>
              <a:rPr lang="el-GR" sz="2400" b="1" dirty="0"/>
              <a:t> · 2021 · Γίνεται αναφορά σε 1 — Είναι κοινά αποδεκτό ότι η ελληνική δημόσια διοίκηση δεν παρέχει υπηρεσίες υψηλής ποιότητας. στους πολίτες, ενώ σε πολλές περιπτώσεις,</a:t>
            </a:r>
          </a:p>
        </p:txBody>
      </p:sp>
      <p:sp>
        <p:nvSpPr>
          <p:cNvPr id="3" name="Θέση κειμένου 2">
            <a:extLst>
              <a:ext uri="{FF2B5EF4-FFF2-40B4-BE49-F238E27FC236}">
                <a16:creationId xmlns:a16="http://schemas.microsoft.com/office/drawing/2014/main" id="{942DEE60-D6BC-E203-0FBF-F63BC97D3606}"/>
              </a:ext>
            </a:extLst>
          </p:cNvPr>
          <p:cNvSpPr>
            <a:spLocks noGrp="1"/>
          </p:cNvSpPr>
          <p:nvPr>
            <p:ph type="body" idx="1"/>
          </p:nvPr>
        </p:nvSpPr>
        <p:spPr/>
        <p:txBody>
          <a:bodyPr>
            <a:normAutofit fontScale="85000" lnSpcReduction="20000"/>
          </a:bodyPr>
          <a:lstStyle/>
          <a:p>
            <a:r>
              <a:rPr lang="en-US" dirty="0"/>
              <a:t>https://www.google.com/search?q=%CE%B7%CE%B3%CE%B5%CF%84%CE%B9%CE%BA%CE%BF%CF%84%CE%B7%CF%84%CE%B1&amp;rlz=1C1GCEA_enGR1091GR1093&amp;oq=%CE%B7%CE%B3%CE%B5%CF%84%CE%B9%CE%BA%CE%BF%CF%84%CE%B7%CF%84%CE%B1&amp;gs_lcrp=EgZjaHJvbWUyBggAEEUYOTIHCAEQABiABDIHCAIQABiABDIKCAMQABiABBiiBDIKCAQQABiABBiiBDIKCAUQABiABBiiBDIKCAYQABiiBBiJBTIKCAcQABiABBiiBNIBCTY5OTJqMGoxNagCALACAA&amp;sourceid=chrome&amp;ie=UTF-8</a:t>
            </a:r>
            <a:endParaRPr lang="el-GR" dirty="0"/>
          </a:p>
          <a:p>
            <a:endParaRPr lang="el-GR" dirty="0"/>
          </a:p>
        </p:txBody>
      </p:sp>
    </p:spTree>
    <p:extLst>
      <p:ext uri="{BB962C8B-B14F-4D97-AF65-F5344CB8AC3E}">
        <p14:creationId xmlns:p14="http://schemas.microsoft.com/office/powerpoint/2010/main" val="145082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EEBA6-2A03-3C8D-5339-27C9BD7AC967}"/>
              </a:ext>
            </a:extLst>
          </p:cNvPr>
          <p:cNvSpPr>
            <a:spLocks noGrp="1"/>
          </p:cNvSpPr>
          <p:nvPr>
            <p:ph type="title"/>
          </p:nvPr>
        </p:nvSpPr>
        <p:spPr/>
        <p:txBody>
          <a:bodyPr>
            <a:normAutofit fontScale="90000"/>
          </a:bodyPr>
          <a:lstStyle/>
          <a:p>
            <a:pPr eaLnBrk="1" hangingPunct="1">
              <a:defRPr/>
            </a:pPr>
            <a:r>
              <a:rPr lang="el-GR" altLang="en-US" sz="4000" b="1" dirty="0"/>
              <a:t>Έχω την χαρά και την τιμή να συγκαταλέγομαι σε μια σειρά εκλεκτών συναδέλφων που σας δίδαξαν κάθε τι σχετικό με την εισαγωγική εκπαίδευση...</a:t>
            </a:r>
            <a:br>
              <a:rPr lang="el-GR" altLang="en-US" dirty="0"/>
            </a:br>
            <a:endParaRPr lang="en-US" dirty="0"/>
          </a:p>
        </p:txBody>
      </p:sp>
      <p:sp>
        <p:nvSpPr>
          <p:cNvPr id="3" name="Text Placeholder 2">
            <a:extLst>
              <a:ext uri="{FF2B5EF4-FFF2-40B4-BE49-F238E27FC236}">
                <a16:creationId xmlns:a16="http://schemas.microsoft.com/office/drawing/2014/main" id="{2D8FEEC2-BD8B-70BD-DB19-B2AECFC2F46D}"/>
              </a:ext>
            </a:extLst>
          </p:cNvPr>
          <p:cNvSpPr>
            <a:spLocks noGrp="1"/>
          </p:cNvSpPr>
          <p:nvPr>
            <p:ph type="body" idx="1"/>
          </p:nvPr>
        </p:nvSpPr>
        <p:spPr/>
        <p:txBody>
          <a:bodyPr/>
          <a:lstStyle/>
          <a:p>
            <a:pPr eaLnBrk="1" hangingPunct="1">
              <a:defRPr/>
            </a:pPr>
            <a:r>
              <a:rPr lang="el-GR" altLang="en-US" dirty="0"/>
              <a:t>Αντί προλόγου...</a:t>
            </a:r>
            <a:endParaRPr lang="en-US" dirty="0"/>
          </a:p>
        </p:txBody>
      </p:sp>
    </p:spTree>
    <p:extLst>
      <p:ext uri="{BB962C8B-B14F-4D97-AF65-F5344CB8AC3E}">
        <p14:creationId xmlns:p14="http://schemas.microsoft.com/office/powerpoint/2010/main" val="962623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503589-8E1C-0031-352D-DFC58FAF7095}"/>
              </a:ext>
            </a:extLst>
          </p:cNvPr>
          <p:cNvSpPr>
            <a:spLocks noGrp="1"/>
          </p:cNvSpPr>
          <p:nvPr>
            <p:ph type="title"/>
          </p:nvPr>
        </p:nvSpPr>
        <p:spPr/>
        <p:txBody>
          <a:bodyPr/>
          <a:lstStyle/>
          <a:p>
            <a:r>
              <a:rPr lang="el-GR" dirty="0"/>
              <a:t>Γίνε η ηγέτης του εαυτού σου: 9 συμβουλές για να ενισχύσεις την </a:t>
            </a:r>
            <a:r>
              <a:rPr lang="el-GR" dirty="0" err="1"/>
              <a:t>ηγετικότητά</a:t>
            </a:r>
            <a:r>
              <a:rPr lang="el-GR" dirty="0"/>
              <a:t> σου</a:t>
            </a:r>
          </a:p>
        </p:txBody>
      </p:sp>
      <p:sp>
        <p:nvSpPr>
          <p:cNvPr id="3" name="Θέση κειμένου 2">
            <a:extLst>
              <a:ext uri="{FF2B5EF4-FFF2-40B4-BE49-F238E27FC236}">
                <a16:creationId xmlns:a16="http://schemas.microsoft.com/office/drawing/2014/main" id="{844ACEE5-6D22-BC9E-D79D-C527260CDCFB}"/>
              </a:ext>
            </a:extLst>
          </p:cNvPr>
          <p:cNvSpPr>
            <a:spLocks noGrp="1"/>
          </p:cNvSpPr>
          <p:nvPr>
            <p:ph type="body" idx="1"/>
          </p:nvPr>
        </p:nvSpPr>
        <p:spPr/>
        <p:txBody>
          <a:bodyPr/>
          <a:lstStyle/>
          <a:p>
            <a:r>
              <a:rPr lang="en-US" dirty="0">
                <a:hlinkClick r:id="rId2"/>
              </a:rPr>
              <a:t>https://www.tenasynseola.gr/%ce%93%ce%af%ce%bd%ce%b5-%ce%b7-%ce%b7%ce%b3%ce%ad%cf%84%ce%b7%cf%82-%cf%84%ce%bf%cf%85-%ce%b5%ce%b1%cf%85%cf%84%ce%bf%cf%8d-%cf%83%ce%bf%cf%85-9-%cf%83%cf%85%ce%bc%ce%b2%ce%bf%cf%85%ce%bb%ce%ad/</a:t>
            </a:r>
            <a:endParaRPr lang="el-GR" dirty="0"/>
          </a:p>
          <a:p>
            <a:endParaRPr lang="el-GR" dirty="0"/>
          </a:p>
        </p:txBody>
      </p:sp>
    </p:spTree>
    <p:extLst>
      <p:ext uri="{BB962C8B-B14F-4D97-AF65-F5344CB8AC3E}">
        <p14:creationId xmlns:p14="http://schemas.microsoft.com/office/powerpoint/2010/main" val="34595363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C7A315B-659A-D987-B59D-E9002C1788A9}"/>
              </a:ext>
            </a:extLst>
          </p:cNvPr>
          <p:cNvSpPr>
            <a:spLocks noGrp="1"/>
          </p:cNvSpPr>
          <p:nvPr>
            <p:ph type="title"/>
          </p:nvPr>
        </p:nvSpPr>
        <p:spPr/>
        <p:txBody>
          <a:bodyPr>
            <a:normAutofit/>
          </a:bodyPr>
          <a:lstStyle/>
          <a:p>
            <a:r>
              <a:rPr lang="el-GR" sz="2400" b="1" dirty="0"/>
              <a:t>www.vima-asklipiou.gr</a:t>
            </a:r>
            <a:br>
              <a:rPr lang="el-GR" sz="2400" b="1" dirty="0"/>
            </a:br>
            <a:r>
              <a:rPr lang="el-GR" sz="2400" b="1" dirty="0"/>
              <a:t>https://www.vima-asklipiou.gr › </a:t>
            </a:r>
            <a:r>
              <a:rPr lang="el-GR" sz="2400" b="1" dirty="0" err="1"/>
              <a:t>various</a:t>
            </a:r>
            <a:r>
              <a:rPr lang="el-GR" sz="2400" b="1" dirty="0"/>
              <a:t> › </a:t>
            </a:r>
            <a:r>
              <a:rPr lang="el-GR" sz="2400" b="1" dirty="0" err="1"/>
              <a:t>files</a:t>
            </a:r>
            <a:br>
              <a:rPr lang="el-GR" sz="2400" b="1" dirty="0"/>
            </a:br>
            <a:r>
              <a:rPr lang="el-GR" sz="2400" b="1" dirty="0"/>
              <a:t>PDF</a:t>
            </a:r>
            <a:br>
              <a:rPr lang="el-GR" sz="2400" b="1" dirty="0"/>
            </a:br>
            <a:r>
              <a:rPr lang="el-GR" sz="2400" b="1" dirty="0"/>
              <a:t>ΠΕΡΙΛΗΨΗ. Η ηγεσία και η παρακίνηση είναι διοικητικές διαδικασίες εξαιρετικά σημαντικές στην νοσηλευτική υπηρεσία, καθώς από αυτές εξαρτάται σε μεγάλο βαθμό ...</a:t>
            </a:r>
          </a:p>
        </p:txBody>
      </p:sp>
      <p:sp>
        <p:nvSpPr>
          <p:cNvPr id="3" name="Θέση κειμένου 2">
            <a:extLst>
              <a:ext uri="{FF2B5EF4-FFF2-40B4-BE49-F238E27FC236}">
                <a16:creationId xmlns:a16="http://schemas.microsoft.com/office/drawing/2014/main" id="{C460617C-C589-7DC7-7B5A-E3CEFF3A5F1F}"/>
              </a:ext>
            </a:extLst>
          </p:cNvPr>
          <p:cNvSpPr>
            <a:spLocks noGrp="1"/>
          </p:cNvSpPr>
          <p:nvPr>
            <p:ph type="body" idx="1"/>
          </p:nvPr>
        </p:nvSpPr>
        <p:spPr/>
        <p:txBody>
          <a:bodyPr/>
          <a:lstStyle/>
          <a:p>
            <a:r>
              <a:rPr lang="en-US" dirty="0">
                <a:hlinkClick r:id="rId2"/>
              </a:rPr>
              <a:t>https://www.vima-asklipiou.gr/images/upload/various/files/8585830901657195477fFU4ipEYjmFNYRPfZBY8585754487032427720.pdf</a:t>
            </a:r>
            <a:endParaRPr lang="el-GR" dirty="0"/>
          </a:p>
          <a:p>
            <a:endParaRPr lang="el-GR" dirty="0"/>
          </a:p>
        </p:txBody>
      </p:sp>
    </p:spTree>
    <p:extLst>
      <p:ext uri="{BB962C8B-B14F-4D97-AF65-F5344CB8AC3E}">
        <p14:creationId xmlns:p14="http://schemas.microsoft.com/office/powerpoint/2010/main" val="112380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A44801-34F4-A0E1-2985-CECB973E8E2D}"/>
              </a:ext>
            </a:extLst>
          </p:cNvPr>
          <p:cNvSpPr>
            <a:spLocks noGrp="1"/>
          </p:cNvSpPr>
          <p:nvPr>
            <p:ph type="title"/>
          </p:nvPr>
        </p:nvSpPr>
        <p:spPr/>
        <p:txBody>
          <a:bodyPr>
            <a:noAutofit/>
          </a:bodyPr>
          <a:lstStyle/>
          <a:p>
            <a:br>
              <a:rPr lang="el-GR" sz="3200" b="1" dirty="0"/>
            </a:br>
            <a:r>
              <a:rPr lang="el-GR" sz="3200" b="1" dirty="0"/>
              <a:t>economia.gr</a:t>
            </a:r>
            <a:br>
              <a:rPr lang="el-GR" sz="3200" b="1" dirty="0"/>
            </a:br>
            <a:r>
              <a:rPr lang="el-GR" sz="3200" b="1" dirty="0"/>
              <a:t>https://www.economia.gr › </a:t>
            </a:r>
            <a:r>
              <a:rPr lang="el-GR" sz="3200" b="1" dirty="0" err="1"/>
              <a:t>allo</a:t>
            </a:r>
            <a:r>
              <a:rPr lang="el-GR" sz="3200" b="1" dirty="0"/>
              <a:t>-i-</a:t>
            </a:r>
            <a:r>
              <a:rPr lang="el-GR" sz="3200" b="1" dirty="0" err="1"/>
              <a:t>igetikotita</a:t>
            </a:r>
            <a:r>
              <a:rPr lang="el-GR" sz="3200" b="1" dirty="0"/>
              <a:t>-</a:t>
            </a:r>
            <a:r>
              <a:rPr lang="el-GR" sz="3200" b="1" dirty="0" err="1"/>
              <a:t>allo</a:t>
            </a:r>
            <a:r>
              <a:rPr lang="el-GR" sz="3200" b="1" dirty="0"/>
              <a:t>-i-</a:t>
            </a:r>
            <a:r>
              <a:rPr lang="el-GR" sz="3200" b="1" dirty="0" err="1"/>
              <a:t>epivoli</a:t>
            </a:r>
            <a:br>
              <a:rPr lang="el-GR" sz="3200" b="1" dirty="0"/>
            </a:br>
            <a:r>
              <a:rPr lang="el-GR" sz="3200" b="1" dirty="0"/>
              <a:t>2 Φεβ 2024 — ΑΛΛΟ Η ΗΓΕΤΙΚΟΤΗΤΑ, ΑΛΛΟ Η ΕΠΙΒΟΛΗ ... Προτού τα μπλόκα των αγροτών στους δρόμους της Γερμανίας ή ο αποκλεισμός του Παρισιού, ή οι τελετουργικές …</a:t>
            </a:r>
          </a:p>
        </p:txBody>
      </p:sp>
      <p:sp>
        <p:nvSpPr>
          <p:cNvPr id="3" name="Θέση κειμένου 2">
            <a:extLst>
              <a:ext uri="{FF2B5EF4-FFF2-40B4-BE49-F238E27FC236}">
                <a16:creationId xmlns:a16="http://schemas.microsoft.com/office/drawing/2014/main" id="{BDD2C0C6-D221-F5AB-52FE-226EBC7645C9}"/>
              </a:ext>
            </a:extLst>
          </p:cNvPr>
          <p:cNvSpPr>
            <a:spLocks noGrp="1"/>
          </p:cNvSpPr>
          <p:nvPr>
            <p:ph type="body" idx="1"/>
          </p:nvPr>
        </p:nvSpPr>
        <p:spPr/>
        <p:txBody>
          <a:bodyPr/>
          <a:lstStyle/>
          <a:p>
            <a:r>
              <a:rPr lang="en-US" dirty="0">
                <a:hlinkClick r:id="rId2"/>
              </a:rPr>
              <a:t>https://www.economia.gr/allo-i-igetikotita-allo-i-epivoli/</a:t>
            </a:r>
            <a:endParaRPr lang="el-GR" dirty="0"/>
          </a:p>
          <a:p>
            <a:endParaRPr lang="el-GR" dirty="0"/>
          </a:p>
        </p:txBody>
      </p:sp>
    </p:spTree>
    <p:extLst>
      <p:ext uri="{BB962C8B-B14F-4D97-AF65-F5344CB8AC3E}">
        <p14:creationId xmlns:p14="http://schemas.microsoft.com/office/powerpoint/2010/main" val="467658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91D31DE-5CB7-8D7D-325C-1B712B3DE103}"/>
              </a:ext>
            </a:extLst>
          </p:cNvPr>
          <p:cNvSpPr>
            <a:spLocks noGrp="1"/>
          </p:cNvSpPr>
          <p:nvPr>
            <p:ph type="title"/>
          </p:nvPr>
        </p:nvSpPr>
        <p:spPr/>
        <p:txBody>
          <a:bodyPr>
            <a:normAutofit/>
          </a:bodyPr>
          <a:lstStyle/>
          <a:p>
            <a:br>
              <a:rPr lang="el-GR" sz="2400" b="1" dirty="0"/>
            </a:br>
            <a:r>
              <a:rPr lang="el-GR" sz="2400" b="1" dirty="0"/>
              <a:t>10 χαρακτηριστικά γνωρίσματα ενός ηγέτη. Πόσα από αυτά ...</a:t>
            </a:r>
            <a:br>
              <a:rPr lang="el-GR" sz="2400" b="1" dirty="0"/>
            </a:br>
            <a:br>
              <a:rPr lang="el-GR" sz="2400" b="1" dirty="0"/>
            </a:br>
            <a:r>
              <a:rPr lang="el-GR" sz="2400" b="1" dirty="0" err="1"/>
              <a:t>MySeminars</a:t>
            </a:r>
            <a:br>
              <a:rPr lang="el-GR" sz="2400" b="1" dirty="0"/>
            </a:br>
            <a:r>
              <a:rPr lang="el-GR" sz="2400" b="1" dirty="0"/>
              <a:t>https://www.myseminars.com.cy › </a:t>
            </a:r>
            <a:r>
              <a:rPr lang="el-GR" sz="2400" b="1" dirty="0" err="1"/>
              <a:t>blog-detail</a:t>
            </a:r>
            <a:r>
              <a:rPr lang="el-GR" sz="2400" b="1" dirty="0"/>
              <a:t> › 10-xara...</a:t>
            </a:r>
            <a:br>
              <a:rPr lang="el-GR" sz="2400" b="1" dirty="0"/>
            </a:br>
            <a:r>
              <a:rPr lang="el-GR" sz="2400" b="1" dirty="0"/>
              <a:t>Ανθρώπινες ομάδες (εταιρείες, πολιτικά κόμματα, συνδικάτα ...) χαρακτηρίζονται από πολύτιμες επενδύσεις χρόνο και προσπάθεια για την ανίχνευση και την ..</a:t>
            </a:r>
          </a:p>
        </p:txBody>
      </p:sp>
      <p:sp>
        <p:nvSpPr>
          <p:cNvPr id="3" name="Θέση κειμένου 2">
            <a:extLst>
              <a:ext uri="{FF2B5EF4-FFF2-40B4-BE49-F238E27FC236}">
                <a16:creationId xmlns:a16="http://schemas.microsoft.com/office/drawing/2014/main" id="{745CCD48-E593-1316-C230-36FC433520F6}"/>
              </a:ext>
            </a:extLst>
          </p:cNvPr>
          <p:cNvSpPr>
            <a:spLocks noGrp="1"/>
          </p:cNvSpPr>
          <p:nvPr>
            <p:ph type="body" idx="1"/>
          </p:nvPr>
        </p:nvSpPr>
        <p:spPr/>
        <p:txBody>
          <a:bodyPr/>
          <a:lstStyle/>
          <a:p>
            <a:r>
              <a:rPr lang="en-US" dirty="0">
                <a:hlinkClick r:id="rId2"/>
              </a:rPr>
              <a:t>https://www.myseminars.com.cy/blog-detail/10-xarakthristika-gnwrismata-enos-hgeth-posa-apo-ayta-exeis</a:t>
            </a:r>
            <a:endParaRPr lang="el-GR" dirty="0"/>
          </a:p>
          <a:p>
            <a:endParaRPr lang="el-GR" dirty="0"/>
          </a:p>
        </p:txBody>
      </p:sp>
    </p:spTree>
    <p:extLst>
      <p:ext uri="{BB962C8B-B14F-4D97-AF65-F5344CB8AC3E}">
        <p14:creationId xmlns:p14="http://schemas.microsoft.com/office/powerpoint/2010/main" val="2718628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8F18AE-5003-FE95-355C-3254E70F7C03}"/>
              </a:ext>
            </a:extLst>
          </p:cNvPr>
          <p:cNvSpPr>
            <a:spLocks noGrp="1"/>
          </p:cNvSpPr>
          <p:nvPr>
            <p:ph type="title"/>
          </p:nvPr>
        </p:nvSpPr>
        <p:spPr/>
        <p:txBody>
          <a:bodyPr>
            <a:normAutofit/>
          </a:bodyPr>
          <a:lstStyle/>
          <a:p>
            <a:r>
              <a:rPr lang="el-GR" sz="2400" b="1" dirty="0"/>
              <a:t>LegalNews24.gr</a:t>
            </a:r>
            <a:br>
              <a:rPr lang="el-GR" sz="2400" b="1" dirty="0"/>
            </a:br>
            <a:r>
              <a:rPr lang="el-GR" sz="2400" b="1" dirty="0"/>
              <a:t>http://www.legalnews24.gr › 2020/12 › blog-post_10</a:t>
            </a:r>
            <a:br>
              <a:rPr lang="el-GR" sz="2400" b="1" dirty="0"/>
            </a:br>
            <a:r>
              <a:rPr lang="el-GR" sz="2400" b="1" dirty="0"/>
              <a:t>10 Δεκ 2020 — 1. Ορισμός και χαρακτηριστικά ηγεσίας και ηγέτη. Δεν υπάρχει αμφιβολία πως η ηγεσία αποτελεί ιδιαίτερα σημαντική έννοια, όχι μόνο στη ....</a:t>
            </a:r>
          </a:p>
        </p:txBody>
      </p:sp>
      <p:sp>
        <p:nvSpPr>
          <p:cNvPr id="3" name="Θέση κειμένου 2">
            <a:extLst>
              <a:ext uri="{FF2B5EF4-FFF2-40B4-BE49-F238E27FC236}">
                <a16:creationId xmlns:a16="http://schemas.microsoft.com/office/drawing/2014/main" id="{737E7758-DDC8-F57C-5B01-E7DCFD479AAB}"/>
              </a:ext>
            </a:extLst>
          </p:cNvPr>
          <p:cNvSpPr>
            <a:spLocks noGrp="1"/>
          </p:cNvSpPr>
          <p:nvPr>
            <p:ph type="body" idx="1"/>
          </p:nvPr>
        </p:nvSpPr>
        <p:spPr/>
        <p:txBody>
          <a:bodyPr/>
          <a:lstStyle/>
          <a:p>
            <a:r>
              <a:rPr lang="en-US" dirty="0">
                <a:hlinkClick r:id="rId2"/>
              </a:rPr>
              <a:t>http://www.legalnews24.gr/2020/12/blog-post_10.html</a:t>
            </a:r>
            <a:endParaRPr lang="el-GR" dirty="0"/>
          </a:p>
          <a:p>
            <a:endParaRPr lang="el-GR" dirty="0"/>
          </a:p>
        </p:txBody>
      </p:sp>
    </p:spTree>
    <p:extLst>
      <p:ext uri="{BB962C8B-B14F-4D97-AF65-F5344CB8AC3E}">
        <p14:creationId xmlns:p14="http://schemas.microsoft.com/office/powerpoint/2010/main" val="36887702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5E0A4A-3787-BBE5-7DDB-61631B4C6598}"/>
              </a:ext>
            </a:extLst>
          </p:cNvPr>
          <p:cNvSpPr>
            <a:spLocks noGrp="1"/>
          </p:cNvSpPr>
          <p:nvPr>
            <p:ph type="ctrTitle"/>
          </p:nvPr>
        </p:nvSpPr>
        <p:spPr/>
        <p:txBody>
          <a:bodyPr>
            <a:normAutofit/>
          </a:bodyPr>
          <a:lstStyle/>
          <a:p>
            <a:r>
              <a:rPr lang="el-GR" sz="1800" b="1" dirty="0" err="1"/>
              <a:t>Coaching</a:t>
            </a:r>
            <a:br>
              <a:rPr lang="el-GR" sz="1800" b="1" dirty="0"/>
            </a:br>
            <a:br>
              <a:rPr lang="el-GR" sz="1800" b="1" dirty="0"/>
            </a:br>
            <a:r>
              <a:rPr lang="el-GR" sz="1800" b="1" dirty="0"/>
              <a:t>Υπουργείο Εσωτερικών</a:t>
            </a:r>
            <a:br>
              <a:rPr lang="el-GR" sz="1800" b="1" dirty="0"/>
            </a:br>
            <a:r>
              <a:rPr lang="el-GR" sz="1800" b="1" dirty="0"/>
              <a:t>https://www.ypes.gr › </a:t>
            </a:r>
            <a:r>
              <a:rPr lang="el-GR" sz="1800" b="1" dirty="0" err="1"/>
              <a:t>uploads</a:t>
            </a:r>
            <a:r>
              <a:rPr lang="el-GR" sz="1800" b="1" dirty="0"/>
              <a:t> › 2024/01 › </a:t>
            </a:r>
            <a:r>
              <a:rPr lang="el-GR" sz="1800" b="1" dirty="0" err="1"/>
              <a:t>eggr</a:t>
            </a:r>
            <a:r>
              <a:rPr lang="el-GR" sz="1800" b="1" dirty="0"/>
              <a:t>...</a:t>
            </a:r>
            <a:br>
              <a:rPr lang="el-GR" sz="1800" b="1" dirty="0"/>
            </a:br>
            <a:r>
              <a:rPr lang="el-GR" sz="1800" b="1" dirty="0"/>
              <a:t>PDF</a:t>
            </a:r>
            <a:br>
              <a:rPr lang="el-GR" sz="1800" b="1" dirty="0"/>
            </a:br>
            <a:r>
              <a:rPr lang="el-GR" sz="1800" b="1" dirty="0"/>
              <a:t>18 Ιαν 2024 — το ΙΝΕΠ/ΕΚΔΔΑ παρέχει το επιμορφωτικό πρόγραμμα: «Οι Προϊστάμενοι ως </a:t>
            </a:r>
            <a:r>
              <a:rPr lang="el-GR" sz="1800" b="1" dirty="0" err="1"/>
              <a:t>coaches</a:t>
            </a:r>
            <a:r>
              <a:rPr lang="el-GR" sz="1800" b="1" dirty="0"/>
              <a:t>- Το </a:t>
            </a:r>
            <a:r>
              <a:rPr lang="el-GR" sz="1800" b="1" dirty="0" err="1"/>
              <a:t>coaching</a:t>
            </a:r>
            <a:r>
              <a:rPr lang="el-GR" sz="1800" b="1" dirty="0"/>
              <a:t> ως διοικητική πρακτική». Το πρόγραμμα αυτό ...</a:t>
            </a:r>
            <a:br>
              <a:rPr lang="el-GR" sz="1800" b="1" dirty="0"/>
            </a:br>
            <a:r>
              <a:rPr lang="el-GR" sz="1800" b="1" dirty="0"/>
              <a:t>6 σελίδες</a:t>
            </a:r>
          </a:p>
        </p:txBody>
      </p:sp>
      <p:sp>
        <p:nvSpPr>
          <p:cNvPr id="3" name="Υπότιτλος 2">
            <a:extLst>
              <a:ext uri="{FF2B5EF4-FFF2-40B4-BE49-F238E27FC236}">
                <a16:creationId xmlns:a16="http://schemas.microsoft.com/office/drawing/2014/main" id="{7A31E07D-0FC4-449E-62C0-92868563EF0D}"/>
              </a:ext>
            </a:extLst>
          </p:cNvPr>
          <p:cNvSpPr>
            <a:spLocks noGrp="1"/>
          </p:cNvSpPr>
          <p:nvPr>
            <p:ph type="subTitle" idx="1"/>
          </p:nvPr>
        </p:nvSpPr>
        <p:spPr/>
        <p:txBody>
          <a:bodyPr/>
          <a:lstStyle/>
          <a:p>
            <a:r>
              <a:rPr lang="en-US" dirty="0">
                <a:hlinkClick r:id="rId2"/>
              </a:rPr>
              <a:t>https://www.ypes.gr/wp-content/uploads/2024/01/eggr1199-20240118-CoachingFinal.pdf</a:t>
            </a:r>
            <a:endParaRPr lang="el-GR" dirty="0"/>
          </a:p>
          <a:p>
            <a:endParaRPr lang="el-GR" dirty="0"/>
          </a:p>
        </p:txBody>
      </p:sp>
    </p:spTree>
    <p:extLst>
      <p:ext uri="{BB962C8B-B14F-4D97-AF65-F5344CB8AC3E}">
        <p14:creationId xmlns:p14="http://schemas.microsoft.com/office/powerpoint/2010/main" val="39529724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ABF052-6645-882C-5B60-7D289BC7B021}"/>
              </a:ext>
            </a:extLst>
          </p:cNvPr>
          <p:cNvSpPr>
            <a:spLocks noGrp="1"/>
          </p:cNvSpPr>
          <p:nvPr>
            <p:ph type="title"/>
          </p:nvPr>
        </p:nvSpPr>
        <p:spPr/>
        <p:txBody>
          <a:bodyPr>
            <a:normAutofit/>
          </a:bodyPr>
          <a:lstStyle/>
          <a:p>
            <a:r>
              <a:rPr lang="el-GR" dirty="0">
                <a:solidFill>
                  <a:srgbClr val="002060"/>
                </a:solidFill>
                <a:highlight>
                  <a:srgbClr val="FFFF00"/>
                </a:highlight>
              </a:rPr>
              <a:t>Οι εννέα (9) δεξιότητες που προβλέπονται</a:t>
            </a:r>
            <a:br>
              <a:rPr lang="el-GR" dirty="0">
                <a:solidFill>
                  <a:srgbClr val="002060"/>
                </a:solidFill>
                <a:highlight>
                  <a:srgbClr val="FFFF00"/>
                </a:highlight>
              </a:rPr>
            </a:br>
            <a:r>
              <a:rPr lang="el-GR" dirty="0">
                <a:solidFill>
                  <a:srgbClr val="002060"/>
                </a:solidFill>
                <a:highlight>
                  <a:srgbClr val="FFFF00"/>
                </a:highlight>
              </a:rPr>
              <a:t>στον ν. 4940/2022 είναι:</a:t>
            </a:r>
          </a:p>
        </p:txBody>
      </p:sp>
      <p:sp>
        <p:nvSpPr>
          <p:cNvPr id="3" name="Θέση κειμένου 2">
            <a:extLst>
              <a:ext uri="{FF2B5EF4-FFF2-40B4-BE49-F238E27FC236}">
                <a16:creationId xmlns:a16="http://schemas.microsoft.com/office/drawing/2014/main" id="{99D32A93-36E6-7A0E-0064-671FD0CAF90A}"/>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4009075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CFE5AE-6EDE-147F-DAF8-4AB674FFBAE8}"/>
              </a:ext>
            </a:extLst>
          </p:cNvPr>
          <p:cNvSpPr>
            <a:spLocks noGrp="1"/>
          </p:cNvSpPr>
          <p:nvPr>
            <p:ph type="title"/>
          </p:nvPr>
        </p:nvSpPr>
        <p:spPr/>
        <p:txBody>
          <a:bodyPr>
            <a:normAutofit/>
          </a:bodyPr>
          <a:lstStyle/>
          <a:p>
            <a:r>
              <a:rPr lang="el-GR" sz="4000" b="1" dirty="0">
                <a:solidFill>
                  <a:srgbClr val="002060"/>
                </a:solidFill>
                <a:highlight>
                  <a:srgbClr val="FFFF00"/>
                </a:highlight>
              </a:rPr>
              <a:t>ο προσανατολισμός στον πολίτη,</a:t>
            </a:r>
            <a:br>
              <a:rPr lang="el-GR" sz="4000" b="1" dirty="0">
                <a:solidFill>
                  <a:srgbClr val="002060"/>
                </a:solidFill>
                <a:highlight>
                  <a:srgbClr val="FFFF00"/>
                </a:highlight>
              </a:rPr>
            </a:br>
            <a:r>
              <a:rPr lang="el-GR" sz="4000" b="1" dirty="0">
                <a:solidFill>
                  <a:srgbClr val="002060"/>
                </a:solidFill>
                <a:highlight>
                  <a:srgbClr val="FFFF00"/>
                </a:highlight>
              </a:rPr>
              <a:t>η ομαδικότητα,</a:t>
            </a:r>
            <a:br>
              <a:rPr lang="el-GR" sz="4000" b="1" dirty="0">
                <a:solidFill>
                  <a:srgbClr val="002060"/>
                </a:solidFill>
                <a:highlight>
                  <a:srgbClr val="FFFF00"/>
                </a:highlight>
              </a:rPr>
            </a:br>
            <a:r>
              <a:rPr lang="el-GR" sz="4000" b="1" dirty="0">
                <a:solidFill>
                  <a:srgbClr val="002060"/>
                </a:solidFill>
                <a:highlight>
                  <a:srgbClr val="FFFF00"/>
                </a:highlight>
              </a:rPr>
              <a:t>η προσαρμοστικότητα,</a:t>
            </a:r>
            <a:br>
              <a:rPr lang="el-GR" sz="4000" b="1" dirty="0">
                <a:solidFill>
                  <a:srgbClr val="002060"/>
                </a:solidFill>
                <a:highlight>
                  <a:srgbClr val="FFFF00"/>
                </a:highlight>
              </a:rPr>
            </a:br>
            <a:r>
              <a:rPr lang="el-GR" sz="4000" b="1" dirty="0">
                <a:solidFill>
                  <a:srgbClr val="002060"/>
                </a:solidFill>
                <a:highlight>
                  <a:srgbClr val="FFFF00"/>
                </a:highlight>
              </a:rPr>
              <a:t>ο προσανατολισμός στο αποτέλεσμα,</a:t>
            </a:r>
            <a:br>
              <a:rPr lang="el-GR" sz="4000" b="1" dirty="0">
                <a:solidFill>
                  <a:srgbClr val="002060"/>
                </a:solidFill>
                <a:highlight>
                  <a:srgbClr val="FFFF00"/>
                </a:highlight>
              </a:rPr>
            </a:br>
            <a:r>
              <a:rPr lang="el-GR" sz="4000" b="1" dirty="0">
                <a:solidFill>
                  <a:srgbClr val="002060"/>
                </a:solidFill>
                <a:highlight>
                  <a:srgbClr val="FFFF00"/>
                </a:highlight>
              </a:rPr>
              <a:t>η οργάνωση και προγραμματισμός…</a:t>
            </a:r>
          </a:p>
        </p:txBody>
      </p:sp>
      <p:sp>
        <p:nvSpPr>
          <p:cNvPr id="3" name="Θέση κειμένου 2">
            <a:extLst>
              <a:ext uri="{FF2B5EF4-FFF2-40B4-BE49-F238E27FC236}">
                <a16:creationId xmlns:a16="http://schemas.microsoft.com/office/drawing/2014/main" id="{114437D6-545A-F435-BA17-C62657BDC2E5}"/>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63421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5B44A9-2530-E31A-495A-11B91AD6E3B0}"/>
              </a:ext>
            </a:extLst>
          </p:cNvPr>
          <p:cNvSpPr>
            <a:spLocks noGrp="1"/>
          </p:cNvSpPr>
          <p:nvPr>
            <p:ph type="title"/>
          </p:nvPr>
        </p:nvSpPr>
        <p:spPr/>
        <p:txBody>
          <a:bodyPr>
            <a:normAutofit/>
          </a:bodyPr>
          <a:lstStyle/>
          <a:p>
            <a:r>
              <a:rPr lang="el-GR" sz="3600" b="1" dirty="0">
                <a:solidFill>
                  <a:srgbClr val="002060"/>
                </a:solidFill>
                <a:highlight>
                  <a:srgbClr val="FFFF00"/>
                </a:highlight>
              </a:rPr>
              <a:t>…η επίλυση προβλημάτων</a:t>
            </a:r>
            <a:br>
              <a:rPr lang="el-GR" sz="3600" b="1" dirty="0">
                <a:solidFill>
                  <a:srgbClr val="002060"/>
                </a:solidFill>
                <a:highlight>
                  <a:srgbClr val="FFFF00"/>
                </a:highlight>
              </a:rPr>
            </a:br>
            <a:r>
              <a:rPr lang="el-GR" sz="3600" b="1" dirty="0">
                <a:solidFill>
                  <a:srgbClr val="002060"/>
                </a:solidFill>
                <a:highlight>
                  <a:srgbClr val="FFFF00"/>
                </a:highlight>
              </a:rPr>
              <a:t>και δημιουργικότητα,</a:t>
            </a:r>
            <a:br>
              <a:rPr lang="el-GR" sz="3600" b="1" dirty="0">
                <a:solidFill>
                  <a:srgbClr val="002060"/>
                </a:solidFill>
                <a:highlight>
                  <a:srgbClr val="FFFF00"/>
                </a:highlight>
              </a:rPr>
            </a:br>
            <a:r>
              <a:rPr lang="el-GR" sz="3600" b="1" dirty="0">
                <a:solidFill>
                  <a:srgbClr val="002060"/>
                </a:solidFill>
                <a:highlight>
                  <a:srgbClr val="FFFF00"/>
                </a:highlight>
              </a:rPr>
              <a:t>ο επαγγελματισμός και ακεραιότητα,</a:t>
            </a:r>
            <a:br>
              <a:rPr lang="el-GR" sz="3600" b="1" dirty="0">
                <a:solidFill>
                  <a:srgbClr val="002060"/>
                </a:solidFill>
                <a:highlight>
                  <a:srgbClr val="FFFF00"/>
                </a:highlight>
              </a:rPr>
            </a:br>
            <a:r>
              <a:rPr lang="el-GR" sz="3600" b="1" dirty="0">
                <a:solidFill>
                  <a:srgbClr val="002060"/>
                </a:solidFill>
                <a:highlight>
                  <a:srgbClr val="FFFF00"/>
                </a:highlight>
              </a:rPr>
              <a:t>η διαχείριση γνώσης, και</a:t>
            </a:r>
            <a:br>
              <a:rPr lang="el-GR" sz="3600" b="1" dirty="0">
                <a:solidFill>
                  <a:srgbClr val="002060"/>
                </a:solidFill>
                <a:highlight>
                  <a:srgbClr val="FFFF00"/>
                </a:highlight>
              </a:rPr>
            </a:br>
            <a:r>
              <a:rPr lang="el-GR" sz="3600" b="1" dirty="0">
                <a:solidFill>
                  <a:srgbClr val="002060"/>
                </a:solidFill>
                <a:highlight>
                  <a:srgbClr val="FFFF00"/>
                </a:highlight>
              </a:rPr>
              <a:t>η </a:t>
            </a:r>
            <a:r>
              <a:rPr lang="el-GR" sz="3600" b="1" dirty="0" err="1">
                <a:solidFill>
                  <a:srgbClr val="002060"/>
                </a:solidFill>
                <a:highlight>
                  <a:srgbClr val="FFFF00"/>
                </a:highlight>
              </a:rPr>
              <a:t>ηγετικότητα</a:t>
            </a:r>
            <a:r>
              <a:rPr lang="el-GR" sz="3600" b="1" dirty="0">
                <a:solidFill>
                  <a:srgbClr val="002060"/>
                </a:solidFill>
                <a:highlight>
                  <a:srgbClr val="FFFF00"/>
                </a:highlight>
              </a:rPr>
              <a:t>.</a:t>
            </a:r>
          </a:p>
        </p:txBody>
      </p:sp>
      <p:sp>
        <p:nvSpPr>
          <p:cNvPr id="3" name="Θέση κειμένου 2">
            <a:extLst>
              <a:ext uri="{FF2B5EF4-FFF2-40B4-BE49-F238E27FC236}">
                <a16:creationId xmlns:a16="http://schemas.microsoft.com/office/drawing/2014/main" id="{95EC8713-4441-8400-FB0A-C1B0646EF026}"/>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42896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586B365-6A84-D4FB-2A41-283945153BDD}"/>
              </a:ext>
            </a:extLst>
          </p:cNvPr>
          <p:cNvSpPr>
            <a:spLocks noGrp="1"/>
          </p:cNvSpPr>
          <p:nvPr>
            <p:ph type="title"/>
          </p:nvPr>
        </p:nvSpPr>
        <p:spPr/>
        <p:txBody>
          <a:bodyPr>
            <a:normAutofit/>
          </a:bodyPr>
          <a:lstStyle/>
          <a:p>
            <a:r>
              <a:rPr lang="el-GR" sz="2000" b="1" dirty="0" err="1"/>
              <a:t>Coaching</a:t>
            </a:r>
            <a:r>
              <a:rPr lang="el-GR" sz="2000" b="1" dirty="0"/>
              <a:t> </a:t>
            </a:r>
            <a:r>
              <a:rPr lang="el-GR" sz="2000" b="1" dirty="0" err="1"/>
              <a:t>vs</a:t>
            </a:r>
            <a:r>
              <a:rPr lang="el-GR" sz="2000" b="1" dirty="0"/>
              <a:t> </a:t>
            </a:r>
            <a:r>
              <a:rPr lang="el-GR" sz="2000" b="1" dirty="0" err="1"/>
              <a:t>Mentoring</a:t>
            </a:r>
            <a:r>
              <a:rPr lang="el-GR" sz="2000" b="1" dirty="0"/>
              <a:t>: Ποια η Διαφορά;</a:t>
            </a:r>
            <a:br>
              <a:rPr lang="el-GR" sz="2000" b="1" dirty="0"/>
            </a:br>
            <a:br>
              <a:rPr lang="el-GR" sz="2000" b="1" dirty="0"/>
            </a:br>
            <a:r>
              <a:rPr lang="el-GR" sz="2000" b="1" dirty="0" err="1"/>
              <a:t>Εθνικόν</a:t>
            </a:r>
            <a:r>
              <a:rPr lang="el-GR" sz="2000" b="1" dirty="0"/>
              <a:t> και </a:t>
            </a:r>
            <a:r>
              <a:rPr lang="el-GR" sz="2000" b="1" dirty="0" err="1"/>
              <a:t>Καποδιστριακόν</a:t>
            </a:r>
            <a:r>
              <a:rPr lang="el-GR" sz="2000" b="1" dirty="0"/>
              <a:t> </a:t>
            </a:r>
            <a:r>
              <a:rPr lang="el-GR" sz="2000" b="1" dirty="0" err="1"/>
              <a:t>Πανεπιστήμιον</a:t>
            </a:r>
            <a:r>
              <a:rPr lang="el-GR" sz="2000" b="1" dirty="0"/>
              <a:t> Αθηνών</a:t>
            </a:r>
            <a:br>
              <a:rPr lang="el-GR" sz="2000" b="1" dirty="0"/>
            </a:br>
            <a:r>
              <a:rPr lang="el-GR" sz="2000" b="1" dirty="0"/>
              <a:t>http://www.postgrad-esp.ppp.uoa.gr › </a:t>
            </a:r>
            <a:r>
              <a:rPr lang="el-GR" sz="2000" b="1" dirty="0" err="1"/>
              <a:t>uploads</a:t>
            </a:r>
            <a:r>
              <a:rPr lang="el-GR" sz="2000" b="1" dirty="0"/>
              <a:t> › C...</a:t>
            </a:r>
            <a:br>
              <a:rPr lang="el-GR" sz="2000" b="1" dirty="0"/>
            </a:br>
            <a:r>
              <a:rPr lang="el-GR" sz="2000" b="1" dirty="0"/>
              <a:t>PDF</a:t>
            </a:r>
            <a:br>
              <a:rPr lang="el-GR" sz="2000" b="1" dirty="0"/>
            </a:br>
            <a:r>
              <a:rPr lang="el-GR" sz="2000" b="1" dirty="0"/>
              <a:t>αντίθεση με το </a:t>
            </a:r>
            <a:r>
              <a:rPr lang="el-GR" sz="2000" b="1" dirty="0" err="1"/>
              <a:t>coaching</a:t>
            </a:r>
            <a:r>
              <a:rPr lang="el-GR" sz="2000" b="1" dirty="0"/>
              <a:t>, ο άμεσος. προϊστάμενος (</a:t>
            </a:r>
            <a:r>
              <a:rPr lang="el-GR" sz="2000" b="1" dirty="0" err="1"/>
              <a:t>direct</a:t>
            </a:r>
            <a:r>
              <a:rPr lang="el-GR" sz="2000" b="1" dirty="0"/>
              <a:t> </a:t>
            </a:r>
            <a:r>
              <a:rPr lang="el-GR" sz="2000" b="1" dirty="0" err="1"/>
              <a:t>manager</a:t>
            </a:r>
            <a:r>
              <a:rPr lang="el-GR" sz="2000" b="1" dirty="0"/>
              <a:t>) του ατόμου δεν έχει άμεση επαφή με τον </a:t>
            </a:r>
            <a:r>
              <a:rPr lang="el-GR" sz="2000" b="1" dirty="0" err="1"/>
              <a:t>mentor</a:t>
            </a:r>
            <a:r>
              <a:rPr lang="el-GR" sz="2000" b="1" dirty="0"/>
              <a:t> και δεν εμπλέκεται ενεργά στη διαδικασία, με ...</a:t>
            </a:r>
            <a:br>
              <a:rPr lang="el-GR" sz="2000" b="1" dirty="0"/>
            </a:br>
            <a:r>
              <a:rPr lang="el-GR" sz="2000" b="1" dirty="0"/>
              <a:t>8 σελίδες</a:t>
            </a:r>
            <a:br>
              <a:rPr lang="el-GR" sz="1800" dirty="0"/>
            </a:br>
            <a:endParaRPr lang="el-GR" sz="1800" dirty="0"/>
          </a:p>
        </p:txBody>
      </p:sp>
      <p:sp>
        <p:nvSpPr>
          <p:cNvPr id="3" name="Θέση κειμένου 2">
            <a:extLst>
              <a:ext uri="{FF2B5EF4-FFF2-40B4-BE49-F238E27FC236}">
                <a16:creationId xmlns:a16="http://schemas.microsoft.com/office/drawing/2014/main" id="{33450DB9-D2F3-9338-ACC6-EB2038C290F3}"/>
              </a:ext>
            </a:extLst>
          </p:cNvPr>
          <p:cNvSpPr>
            <a:spLocks noGrp="1"/>
          </p:cNvSpPr>
          <p:nvPr>
            <p:ph type="body" idx="1"/>
          </p:nvPr>
        </p:nvSpPr>
        <p:spPr/>
        <p:txBody>
          <a:bodyPr/>
          <a:lstStyle/>
          <a:p>
            <a:r>
              <a:rPr lang="fr-FR" dirty="0">
                <a:hlinkClick r:id="rId2"/>
              </a:rPr>
              <a:t>http://www.postgrad-esp.ppp.uoa.gr/fileadmin/postgrad-esp.ppp.uoa.gr/uploads/Coaching_vs_Mentoring.pdf</a:t>
            </a:r>
            <a:endParaRPr lang="el-GR" dirty="0"/>
          </a:p>
          <a:p>
            <a:endParaRPr lang="el-GR" dirty="0"/>
          </a:p>
        </p:txBody>
      </p:sp>
    </p:spTree>
    <p:extLst>
      <p:ext uri="{BB962C8B-B14F-4D97-AF65-F5344CB8AC3E}">
        <p14:creationId xmlns:p14="http://schemas.microsoft.com/office/powerpoint/2010/main" val="1487012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981C8-67AD-BAA8-921A-610B7DC0B897}"/>
              </a:ext>
            </a:extLst>
          </p:cNvPr>
          <p:cNvSpPr>
            <a:spLocks noGrp="1"/>
          </p:cNvSpPr>
          <p:nvPr>
            <p:ph type="ctrTitle"/>
          </p:nvPr>
        </p:nvSpPr>
        <p:spPr/>
        <p:txBody>
          <a:bodyPr>
            <a:normAutofit/>
          </a:bodyPr>
          <a:lstStyle/>
          <a:p>
            <a:pPr eaLnBrk="1" hangingPunct="1">
              <a:defRPr/>
            </a:pPr>
            <a:r>
              <a:rPr lang="el-GR" altLang="en-US" sz="2000" b="1" dirty="0"/>
              <a:t>Λέγομαι Κωνσταντίνος Μπούρας, είμαι διπλωματούχος μηχανολόγος μηχανικός του Εθνικού Μετσόβιου Πολυτεχνείου (1985), θεατρολόγος (ΕΚΠΑ 1995, Νέα Σορβόννη 1998) και Διδάκτωρ Ξένων Γλωσσών Μετάφρασης και Διερμηνείας του Ιονίου Πανεπιστημίου (2019). Είμαι συγγραφέας 47 τυπωμένων βιβλίων. Συμμετέχω σε ανθολογίες ποίησης σε 15 χώρες. Από το 2015 διδάσκω και επιμορφώνομαι στο ΙΝΕΠ. Κατόπιν εξετάσεων πήρα την διδακτική επάρκεια εκπαίδευσης ενηλίκων από τον ΕΟΠΠΕΠ. Για περισσότερες πληροφορίες: </a:t>
            </a:r>
            <a:r>
              <a:rPr lang="el-GR" altLang="en-US" sz="2000" b="1" dirty="0">
                <a:hlinkClick r:id="rId2"/>
              </a:rPr>
              <a:t>www.konstantinosbouras.gr</a:t>
            </a:r>
            <a:endParaRPr lang="en-US" dirty="0"/>
          </a:p>
        </p:txBody>
      </p:sp>
      <p:sp>
        <p:nvSpPr>
          <p:cNvPr id="3" name="Subtitle 2">
            <a:extLst>
              <a:ext uri="{FF2B5EF4-FFF2-40B4-BE49-F238E27FC236}">
                <a16:creationId xmlns:a16="http://schemas.microsoft.com/office/drawing/2014/main" id="{0FFE99AF-8267-BD62-F895-3B29F84D92F7}"/>
              </a:ext>
            </a:extLst>
          </p:cNvPr>
          <p:cNvSpPr>
            <a:spLocks noGrp="1"/>
          </p:cNvSpPr>
          <p:nvPr>
            <p:ph type="subTitle" idx="1"/>
          </p:nvPr>
        </p:nvSpPr>
        <p:spPr/>
        <p:txBody>
          <a:bodyPr/>
          <a:lstStyle/>
          <a:p>
            <a:pPr eaLnBrk="1" hangingPunct="1">
              <a:defRPr/>
            </a:pPr>
            <a:r>
              <a:rPr lang="el-GR" altLang="en-US" b="1" i="1" u="sng" dirty="0">
                <a:solidFill>
                  <a:srgbClr val="FF0000"/>
                </a:solidFill>
                <a:highlight>
                  <a:srgbClr val="FFFF00"/>
                </a:highlight>
              </a:rPr>
              <a:t>Παράδειγμα αυτοπαρουσίασης (και για δομημένες συνεντεύξεις)</a:t>
            </a:r>
            <a:endParaRPr lang="en-US" b="1" i="1" u="sng" dirty="0">
              <a:solidFill>
                <a:srgbClr val="FF0000"/>
              </a:solidFill>
              <a:highlight>
                <a:srgbClr val="FFFF00"/>
              </a:highlight>
            </a:endParaRPr>
          </a:p>
        </p:txBody>
      </p:sp>
    </p:spTree>
    <p:extLst>
      <p:ext uri="{BB962C8B-B14F-4D97-AF65-F5344CB8AC3E}">
        <p14:creationId xmlns:p14="http://schemas.microsoft.com/office/powerpoint/2010/main" val="2567018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3D60871-8826-E92F-A98A-C3DD1C289CC4}"/>
              </a:ext>
            </a:extLst>
          </p:cNvPr>
          <p:cNvSpPr>
            <a:spLocks noGrp="1"/>
          </p:cNvSpPr>
          <p:nvPr>
            <p:ph type="title"/>
          </p:nvPr>
        </p:nvSpPr>
        <p:spPr/>
        <p:txBody>
          <a:bodyPr>
            <a:normAutofit/>
          </a:bodyPr>
          <a:lstStyle/>
          <a:p>
            <a:r>
              <a:rPr lang="el-GR" sz="2400" b="1" dirty="0"/>
              <a:t>Συμπεριφορά του ηγέτη (</a:t>
            </a:r>
            <a:r>
              <a:rPr lang="en-US" sz="2400" b="1" dirty="0"/>
              <a:t>coaching) ...</a:t>
            </a:r>
            <a:br>
              <a:rPr lang="en-US" sz="2400" b="1" dirty="0"/>
            </a:br>
            <a:br>
              <a:rPr lang="en-US" sz="2400" b="1" dirty="0"/>
            </a:br>
            <a:r>
              <a:rPr lang="el-GR" sz="2400" b="1" dirty="0"/>
              <a:t>Πανεπιστήμιο Μακεδονίας</a:t>
            </a:r>
            <a:br>
              <a:rPr lang="el-GR" sz="2400" b="1" dirty="0"/>
            </a:br>
            <a:r>
              <a:rPr lang="en-US" sz="2400" b="1" dirty="0"/>
              <a:t>https://dspace.lib.uom.gr › TsikeliEleniMsc2019</a:t>
            </a:r>
            <a:br>
              <a:rPr lang="en-US" sz="2400" b="1" dirty="0"/>
            </a:br>
            <a:r>
              <a:rPr lang="en-US" sz="2400" b="1" dirty="0"/>
              <a:t>PDF</a:t>
            </a:r>
            <a:br>
              <a:rPr lang="en-US" sz="2400" b="1" dirty="0"/>
            </a:br>
            <a:r>
              <a:rPr lang="el-GR" sz="2400" b="1" dirty="0"/>
              <a:t>από Ε </a:t>
            </a:r>
            <a:r>
              <a:rPr lang="el-GR" sz="2400" b="1" dirty="0" err="1"/>
              <a:t>Τσικέλη</a:t>
            </a:r>
            <a:r>
              <a:rPr lang="el-GR" sz="2400" b="1" dirty="0"/>
              <a:t> — ➢ Βελτίωση απόδοσης εργαζομένων των οποίων ο προϊστάμενος δέχεται </a:t>
            </a:r>
            <a:r>
              <a:rPr lang="en-US" sz="2400" b="1" dirty="0"/>
              <a:t>coaching ... and Purpose: The Principles and Practice of Coaching and Leadership</a:t>
            </a:r>
            <a:endParaRPr lang="el-GR" sz="2400" b="1" dirty="0"/>
          </a:p>
        </p:txBody>
      </p:sp>
      <p:sp>
        <p:nvSpPr>
          <p:cNvPr id="3" name="Θέση κειμένου 2">
            <a:extLst>
              <a:ext uri="{FF2B5EF4-FFF2-40B4-BE49-F238E27FC236}">
                <a16:creationId xmlns:a16="http://schemas.microsoft.com/office/drawing/2014/main" id="{10E4702F-D14E-15AB-E00A-3C28BC8D1A08}"/>
              </a:ext>
            </a:extLst>
          </p:cNvPr>
          <p:cNvSpPr>
            <a:spLocks noGrp="1"/>
          </p:cNvSpPr>
          <p:nvPr>
            <p:ph type="body" idx="1"/>
          </p:nvPr>
        </p:nvSpPr>
        <p:spPr/>
        <p:txBody>
          <a:bodyPr/>
          <a:lstStyle/>
          <a:p>
            <a:r>
              <a:rPr lang="en-US" dirty="0">
                <a:hlinkClick r:id="rId2"/>
              </a:rPr>
              <a:t>https://dspace.lib.uom.gr/bitstream/2159/23424/4/TsikeliEleniMsc2019.pdf</a:t>
            </a:r>
            <a:endParaRPr lang="el-GR" dirty="0"/>
          </a:p>
          <a:p>
            <a:endParaRPr lang="el-GR" dirty="0"/>
          </a:p>
        </p:txBody>
      </p:sp>
    </p:spTree>
    <p:extLst>
      <p:ext uri="{BB962C8B-B14F-4D97-AF65-F5344CB8AC3E}">
        <p14:creationId xmlns:p14="http://schemas.microsoft.com/office/powerpoint/2010/main" val="8787793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7D9C02-45F7-F495-765C-124F82CCD0EE}"/>
              </a:ext>
            </a:extLst>
          </p:cNvPr>
          <p:cNvSpPr>
            <a:spLocks noGrp="1"/>
          </p:cNvSpPr>
          <p:nvPr>
            <p:ph type="title"/>
          </p:nvPr>
        </p:nvSpPr>
        <p:spPr/>
        <p:txBody>
          <a:bodyPr>
            <a:normAutofit/>
          </a:bodyPr>
          <a:lstStyle/>
          <a:p>
            <a:r>
              <a:rPr lang="en-US" sz="2000" b="1" dirty="0"/>
              <a:t>Coaching </a:t>
            </a:r>
            <a:r>
              <a:rPr lang="el-GR" sz="2000" b="1" dirty="0"/>
              <a:t>στο Δημόσιο Τομέα</a:t>
            </a:r>
            <a:br>
              <a:rPr lang="el-GR" sz="2000" b="1" dirty="0"/>
            </a:br>
            <a:br>
              <a:rPr lang="el-GR" sz="2000" b="1" dirty="0"/>
            </a:br>
            <a:r>
              <a:rPr lang="el-GR" sz="2000" b="1" dirty="0"/>
              <a:t>Δήμος Λαρισαίων</a:t>
            </a:r>
            <a:br>
              <a:rPr lang="el-GR" sz="2000" b="1" dirty="0"/>
            </a:br>
            <a:r>
              <a:rPr lang="en-US" sz="2000" b="1" dirty="0"/>
              <a:t>https://www.larissa.gov.gr › pdf › BOURBOULH</a:t>
            </a:r>
            <a:br>
              <a:rPr lang="en-US" sz="2000" b="1" dirty="0"/>
            </a:br>
            <a:r>
              <a:rPr lang="en-US" sz="2000" b="1" dirty="0"/>
              <a:t>PDF</a:t>
            </a:r>
            <a:br>
              <a:rPr lang="en-US" sz="2000" b="1" dirty="0"/>
            </a:br>
            <a:r>
              <a:rPr lang="en-US" sz="2000" b="1" dirty="0"/>
              <a:t>• </a:t>
            </a:r>
            <a:r>
              <a:rPr lang="el-GR" sz="2000" b="1" dirty="0"/>
              <a:t>Η ΑΦΗΓΗΜΑΤΙΚΗ ΤΕΧΝΙΚΗ ΩΣ ΔΙΟΙΚΗΤΙΚΗ ΠΡΑΚΤΙΚΗ. • Η ΔΥΝΑΜΙΚΗ ΤΗΣ ΟΜΑΔΑΣ - </a:t>
            </a:r>
            <a:r>
              <a:rPr lang="en-US" sz="2000" b="1" dirty="0"/>
              <a:t>COACHING AND MENTORING. • </a:t>
            </a:r>
            <a:r>
              <a:rPr lang="el-GR" sz="2000" b="1" dirty="0"/>
              <a:t>Η ΤΕΧΝΗ ΤΗΣ ΔΙΑΠΡΑΓΜΑΤΕΥΣΗΣ - ΤΕΧΝΙΚΕΣ</a:t>
            </a:r>
          </a:p>
        </p:txBody>
      </p:sp>
      <p:sp>
        <p:nvSpPr>
          <p:cNvPr id="3" name="Θέση κειμένου 2">
            <a:extLst>
              <a:ext uri="{FF2B5EF4-FFF2-40B4-BE49-F238E27FC236}">
                <a16:creationId xmlns:a16="http://schemas.microsoft.com/office/drawing/2014/main" id="{C50BF3C4-D3FE-6F90-E814-9AC8FAE43F06}"/>
              </a:ext>
            </a:extLst>
          </p:cNvPr>
          <p:cNvSpPr>
            <a:spLocks noGrp="1"/>
          </p:cNvSpPr>
          <p:nvPr>
            <p:ph type="body" idx="1"/>
          </p:nvPr>
        </p:nvSpPr>
        <p:spPr/>
        <p:txBody>
          <a:bodyPr/>
          <a:lstStyle/>
          <a:p>
            <a:r>
              <a:rPr lang="en-US" dirty="0">
                <a:hlinkClick r:id="rId2"/>
              </a:rPr>
              <a:t>https://www.researchgate.net/publication/371101372_H_symbole_tes_dioiketikes_kathodegeses_managerial_coaching_sten_ekpaideuse_kai_anaptyxe_tou_anthropinou_dynamikou</a:t>
            </a:r>
            <a:endParaRPr lang="el-GR" dirty="0"/>
          </a:p>
          <a:p>
            <a:endParaRPr lang="el-GR" dirty="0"/>
          </a:p>
        </p:txBody>
      </p:sp>
    </p:spTree>
    <p:extLst>
      <p:ext uri="{BB962C8B-B14F-4D97-AF65-F5344CB8AC3E}">
        <p14:creationId xmlns:p14="http://schemas.microsoft.com/office/powerpoint/2010/main" val="424831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87FA070-9903-FE56-157C-5CFBA3681371}"/>
              </a:ext>
            </a:extLst>
          </p:cNvPr>
          <p:cNvSpPr>
            <a:spLocks noGrp="1"/>
          </p:cNvSpPr>
          <p:nvPr>
            <p:ph type="title"/>
          </p:nvPr>
        </p:nvSpPr>
        <p:spPr/>
        <p:txBody>
          <a:bodyPr>
            <a:normAutofit/>
          </a:bodyPr>
          <a:lstStyle/>
          <a:p>
            <a:br>
              <a:rPr lang="el-GR" sz="2800" b="1" dirty="0"/>
            </a:br>
            <a:r>
              <a:rPr lang="el-GR" sz="2800" b="1" dirty="0" err="1"/>
              <a:t>Apothesis</a:t>
            </a:r>
            <a:br>
              <a:rPr lang="el-GR" sz="2800" b="1" dirty="0"/>
            </a:br>
            <a:r>
              <a:rPr lang="el-GR" sz="2800" b="1" dirty="0"/>
              <a:t>https://apothesis.eap.gr › </a:t>
            </a:r>
            <a:r>
              <a:rPr lang="el-GR" sz="2800" b="1" dirty="0" err="1"/>
              <a:t>archive</a:t>
            </a:r>
            <a:r>
              <a:rPr lang="el-GR" sz="2800" b="1" dirty="0"/>
              <a:t> › </a:t>
            </a:r>
            <a:r>
              <a:rPr lang="el-GR" sz="2800" b="1" dirty="0" err="1"/>
              <a:t>download</a:t>
            </a:r>
            <a:br>
              <a:rPr lang="el-GR" sz="2800" b="1" dirty="0"/>
            </a:br>
            <a:r>
              <a:rPr lang="el-GR" sz="2800" b="1" dirty="0"/>
              <a:t>PDF</a:t>
            </a:r>
            <a:br>
              <a:rPr lang="el-GR" sz="2800" b="1" dirty="0"/>
            </a:br>
            <a:r>
              <a:rPr lang="el-GR" sz="2800" b="1" dirty="0"/>
              <a:t>Στην παρούσα διπλωματική μελετάται η σημασία του </a:t>
            </a:r>
            <a:r>
              <a:rPr lang="el-GR" sz="2800" b="1" dirty="0" err="1"/>
              <a:t>mentoring</a:t>
            </a:r>
            <a:r>
              <a:rPr lang="el-GR" sz="2800" b="1" dirty="0"/>
              <a:t> και του </a:t>
            </a:r>
            <a:r>
              <a:rPr lang="el-GR" sz="2800" b="1" dirty="0" err="1"/>
              <a:t>coaching</a:t>
            </a:r>
            <a:r>
              <a:rPr lang="el-GR" sz="2800" b="1" dirty="0"/>
              <a:t> στα πλαίσια της διοίκησης του ανθρώπινου δυναμικού για τους οργανισμούς και</a:t>
            </a:r>
            <a:r>
              <a:rPr lang="en-US" sz="2800" b="1" dirty="0"/>
              <a:t>…</a:t>
            </a:r>
            <a:endParaRPr lang="el-GR" sz="2800" b="1" dirty="0"/>
          </a:p>
        </p:txBody>
      </p:sp>
      <p:sp>
        <p:nvSpPr>
          <p:cNvPr id="3" name="Θέση κειμένου 2">
            <a:extLst>
              <a:ext uri="{FF2B5EF4-FFF2-40B4-BE49-F238E27FC236}">
                <a16:creationId xmlns:a16="http://schemas.microsoft.com/office/drawing/2014/main" id="{F55B2693-CAFC-58C0-CEE7-E3A356030F98}"/>
              </a:ext>
            </a:extLst>
          </p:cNvPr>
          <p:cNvSpPr>
            <a:spLocks noGrp="1"/>
          </p:cNvSpPr>
          <p:nvPr>
            <p:ph type="body" idx="1"/>
          </p:nvPr>
        </p:nvSpPr>
        <p:spPr/>
        <p:txBody>
          <a:bodyPr/>
          <a:lstStyle/>
          <a:p>
            <a:endParaRPr lang="el-GR" dirty="0"/>
          </a:p>
        </p:txBody>
      </p:sp>
    </p:spTree>
    <p:extLst>
      <p:ext uri="{BB962C8B-B14F-4D97-AF65-F5344CB8AC3E}">
        <p14:creationId xmlns:p14="http://schemas.microsoft.com/office/powerpoint/2010/main" val="362100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1A35A1-D7FD-82D6-7140-E4D732A8B4F9}"/>
              </a:ext>
            </a:extLst>
          </p:cNvPr>
          <p:cNvSpPr>
            <a:spLocks noGrp="1"/>
          </p:cNvSpPr>
          <p:nvPr>
            <p:ph type="title"/>
          </p:nvPr>
        </p:nvSpPr>
        <p:spPr/>
        <p:txBody>
          <a:bodyPr>
            <a:normAutofit/>
          </a:bodyPr>
          <a:lstStyle/>
          <a:p>
            <a:r>
              <a:rPr lang="el-GR" sz="1800" b="1" dirty="0"/>
              <a:t>Βιβλίο στα ελληνικά:</a:t>
            </a:r>
            <a:br>
              <a:rPr lang="el-GR" sz="1800" b="1" dirty="0"/>
            </a:br>
            <a:br>
              <a:rPr lang="el-GR" sz="1800" b="1" dirty="0"/>
            </a:br>
            <a:br>
              <a:rPr lang="el-GR" sz="1800" b="1" dirty="0"/>
            </a:br>
            <a:r>
              <a:rPr lang="el-GR" sz="1800" b="1" dirty="0"/>
              <a:t>ΤΟ COACHING ΣΤΗΝ ΠΡΑΞΗ</a:t>
            </a:r>
            <a:br>
              <a:rPr lang="el-GR" sz="1800" b="1" dirty="0"/>
            </a:br>
            <a:r>
              <a:rPr lang="el-GR" sz="1800" b="1" dirty="0"/>
              <a:t>ΜΙΑ ΚΑΘΗΜΕΡΙΝΗ ΙΣΤΟΡΙΑ COACHING ΚΑΙ ΑΝΑΠΤΥΞΗΣ ΓΙΑ ΣΕΝΑ ΠΟΥ ΘΕΛΕΙΣ ΝΑ ΚΑΛΛΙΕΡΓΗΣΕΙΣ ΤΙΣ ΔΕΞΙΟΤΗΤΕΣ ΣΟΥ ΚΑΙ ΝΑ ΠΕΤΥΧΕΙΣ ΤΟΥΣ ΣΤΟΧΟΥΣ ΣΟΥ</a:t>
            </a:r>
            <a:br>
              <a:rPr lang="el-GR" sz="1800" b="1" dirty="0"/>
            </a:br>
            <a:r>
              <a:rPr lang="el-GR" sz="1800" b="1" dirty="0"/>
              <a:t>   </a:t>
            </a:r>
            <a:br>
              <a:rPr lang="el-GR" sz="1800" b="1" dirty="0"/>
            </a:br>
            <a:r>
              <a:rPr lang="el-GR" sz="1800" b="1" dirty="0"/>
              <a:t>ΛΙΟΛΙΟΥ Α. ΖΩΗ</a:t>
            </a:r>
          </a:p>
        </p:txBody>
      </p:sp>
      <p:sp>
        <p:nvSpPr>
          <p:cNvPr id="3" name="Θέση κειμένου 2">
            <a:extLst>
              <a:ext uri="{FF2B5EF4-FFF2-40B4-BE49-F238E27FC236}">
                <a16:creationId xmlns:a16="http://schemas.microsoft.com/office/drawing/2014/main" id="{1E34108C-2322-0312-8D13-C9A476B67BD3}"/>
              </a:ext>
            </a:extLst>
          </p:cNvPr>
          <p:cNvSpPr>
            <a:spLocks noGrp="1"/>
          </p:cNvSpPr>
          <p:nvPr>
            <p:ph type="body" idx="1"/>
          </p:nvPr>
        </p:nvSpPr>
        <p:spPr/>
        <p:txBody>
          <a:bodyPr>
            <a:normAutofit fontScale="85000" lnSpcReduction="20000"/>
          </a:bodyPr>
          <a:lstStyle/>
          <a:p>
            <a:r>
              <a:rPr lang="en-US" dirty="0"/>
              <a:t>https://www.politeianet.gr/books/9789606271021-lioliou-a-zoi-ekdoseis-iwrite-to-coaching-stin-praxi301724?utm_source=google&amp;utm_medium=cpc&amp;utm_campaign=S_%CE%A4%CE%AF%CF%84%CE%BB%CE%BF%CE%B9%20%CE%92%CE%B9%CE%B2%CE%BB%CE%AF%CF%89%CE%BD&amp;utm_id=15581856617&amp;gad_source=1&amp;gclid=Cj0KCQjwpP63BhDYARIsAOQkATYErDNHx9FxOrNRpc7Ee3bOlvuCT1q-fk2DURfRlXUlDcK8gQrkIoEaAikWEALw_wcB</a:t>
            </a:r>
          </a:p>
          <a:p>
            <a:endParaRPr lang="en-US" dirty="0"/>
          </a:p>
          <a:p>
            <a:endParaRPr lang="en-US" dirty="0"/>
          </a:p>
          <a:p>
            <a:endParaRPr lang="el-GR" dirty="0"/>
          </a:p>
        </p:txBody>
      </p:sp>
      <p:pic>
        <p:nvPicPr>
          <p:cNvPr id="5" name="Εικόνα 4" descr="Εικόνα που περιέχει κείμενο, βιβλίο, σχεδίαση, εικονογράφηση&#10;&#10;Περιγραφή που δημιουργήθηκε αυτόματα">
            <a:extLst>
              <a:ext uri="{FF2B5EF4-FFF2-40B4-BE49-F238E27FC236}">
                <a16:creationId xmlns:a16="http://schemas.microsoft.com/office/drawing/2014/main" id="{6A91A720-B810-D21F-BE88-C659F0366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189" y="39633"/>
            <a:ext cx="2381250" cy="3419475"/>
          </a:xfrm>
          <a:prstGeom prst="rect">
            <a:avLst/>
          </a:prstGeom>
        </p:spPr>
      </p:pic>
    </p:spTree>
    <p:extLst>
      <p:ext uri="{BB962C8B-B14F-4D97-AF65-F5344CB8AC3E}">
        <p14:creationId xmlns:p14="http://schemas.microsoft.com/office/powerpoint/2010/main" val="25781161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66921B-9271-0A16-8E86-47E43CEFCEDA}"/>
              </a:ext>
            </a:extLst>
          </p:cNvPr>
          <p:cNvSpPr>
            <a:spLocks noGrp="1"/>
          </p:cNvSpPr>
          <p:nvPr>
            <p:ph type="title"/>
          </p:nvPr>
        </p:nvSpPr>
        <p:spPr/>
        <p:txBody>
          <a:bodyPr>
            <a:noAutofit/>
          </a:bodyPr>
          <a:lstStyle/>
          <a:p>
            <a:r>
              <a:rPr lang="el-GR" sz="1400" b="1" dirty="0"/>
              <a:t>Συγχαρητήρια για την προαγωγή σου...</a:t>
            </a:r>
            <a:br>
              <a:rPr lang="el-GR" sz="1400" b="1" dirty="0"/>
            </a:br>
            <a:r>
              <a:rPr lang="el-GR" sz="1400" b="1" dirty="0"/>
              <a:t>"Λάμπρο Αστέρη, τώρα Θα φωτιστεί μια άλλη πτυχή του εαυτού σου, που κοιμόταν στο σκοτάδι. Οι προκλήσεις θα είναι πολλές. Θα έρθουν στιγμές, που θα αισθάνεσαι μόνος και αβοήθητος. Αυτά, όμως, θα τα ανακαλύψεις στην πορεία. Έλα, να κάνουμε τον τελευταίο γύρο για απόψε, και να πάμε για μια μπίρα, να γιορτάσουμε την επιτυχία σου".</a:t>
            </a:r>
            <a:br>
              <a:rPr lang="el-GR" sz="1400" b="1" dirty="0"/>
            </a:br>
            <a:r>
              <a:rPr lang="el-GR" sz="1400" b="1" dirty="0"/>
              <a:t>Με αυτά τα λόγια ο Γιώργος προετοιμάζει τον καλό του φίλο Λάμπρο, για όσα πρόκειται να συμβούν μετά την προαγωγή του στη θέση του προϊσταμένου στην εταιρεία υπηρεσιών τεχνολογίας GIS4U, όπου εργάζεται τα τελευταία πέντε χρόνια. Στο πρόσωπο του Λάμπρου καθρεφτίζεται κάθε μέσος εργαζόμενος που αξιοποιεί τις γνώσεις και τις δεξιότητες, τις οποίες αποκτά κατά τη διάρκεια της ομαδικής εκπαίδευσης στην αίθουσα, σε συνδυασμό με την πρακτική εφαρμογή μετά από τις ατομικές συνεδρίες </a:t>
            </a:r>
            <a:r>
              <a:rPr lang="el-GR" sz="1400" b="1" dirty="0" err="1"/>
              <a:t>coaching</a:t>
            </a:r>
            <a:r>
              <a:rPr lang="el-GR" sz="1400" b="1" dirty="0"/>
              <a:t>, με σκοπό την επίτευξη των στόχων και τη βελτίωση της εργασιακής επίδοσης.</a:t>
            </a:r>
            <a:br>
              <a:rPr lang="el-GR" sz="1400" b="1" dirty="0"/>
            </a:br>
            <a:r>
              <a:rPr lang="el-GR" sz="1400" b="1" dirty="0"/>
              <a:t>Πώς θα καταφέρει ο Λάμπρος να </a:t>
            </a:r>
            <a:r>
              <a:rPr lang="el-GR" sz="1400" b="1" dirty="0" err="1"/>
              <a:t>αντεπεξέλθει</a:t>
            </a:r>
            <a:r>
              <a:rPr lang="el-GR" sz="1400" b="1" dirty="0"/>
              <a:t> με επιτυχία στα νέα του καθήκοντα;</a:t>
            </a:r>
            <a:br>
              <a:rPr lang="el-GR" sz="1400" b="1" dirty="0"/>
            </a:br>
            <a:r>
              <a:rPr lang="el-GR" sz="1400" b="1" dirty="0"/>
              <a:t>Με ποιον τρόπο ένα εκπαιδευτικό πρόγραμμα μπορεί να βοηθήσει έναν νέο στη θέση προϊστάμενο, να πετύχει τους στόχους του;</a:t>
            </a:r>
            <a:br>
              <a:rPr lang="el-GR" sz="1400" b="1" dirty="0"/>
            </a:br>
            <a:r>
              <a:rPr lang="el-GR" sz="1400" b="1" dirty="0"/>
              <a:t>Είναι το </a:t>
            </a:r>
            <a:r>
              <a:rPr lang="el-GR" sz="1400" b="1" dirty="0" err="1"/>
              <a:t>coaching</a:t>
            </a:r>
            <a:r>
              <a:rPr lang="el-GR" sz="1400" b="1" dirty="0"/>
              <a:t> αναγκαιότητα, μόδα ή πανάκεια;</a:t>
            </a:r>
            <a:br>
              <a:rPr lang="el-GR" sz="1400" b="1" dirty="0"/>
            </a:br>
            <a:r>
              <a:rPr lang="el-GR" sz="1400" b="1" dirty="0"/>
              <a:t>Ποια είναι η κατάλληλη "Αγωγή" μετά από μια "Προαγωγή";</a:t>
            </a:r>
            <a:br>
              <a:rPr lang="el-GR" sz="1400" b="1" dirty="0"/>
            </a:br>
            <a:r>
              <a:rPr lang="el-GR" sz="1400" b="1" dirty="0"/>
              <a:t>Μια ιστορία </a:t>
            </a:r>
            <a:r>
              <a:rPr lang="el-GR" sz="1400" b="1" dirty="0" err="1"/>
              <a:t>coaching</a:t>
            </a:r>
            <a:r>
              <a:rPr lang="el-GR" sz="1400" b="1" dirty="0"/>
              <a:t> και καλλιέργειας δεξιοτήτων για νέους στη θέση προϊσταμένους, για νέους </a:t>
            </a:r>
            <a:r>
              <a:rPr lang="el-GR" sz="1400" b="1" dirty="0" err="1"/>
              <a:t>coaches</a:t>
            </a:r>
            <a:r>
              <a:rPr lang="el-GR" sz="1400" b="1" dirty="0"/>
              <a:t> και για κάθε εργαζόμενο που ενδιαφέρεται για την επαγγελματική του εξέλιξη. (Από την παρουσίαση στο οπισθόφυλλο του βιβλίου)</a:t>
            </a:r>
          </a:p>
        </p:txBody>
      </p:sp>
      <p:sp>
        <p:nvSpPr>
          <p:cNvPr id="3" name="Θέση κειμένου 2">
            <a:extLst>
              <a:ext uri="{FF2B5EF4-FFF2-40B4-BE49-F238E27FC236}">
                <a16:creationId xmlns:a16="http://schemas.microsoft.com/office/drawing/2014/main" id="{F97C4547-F887-01A7-3615-FB531E035A32}"/>
              </a:ext>
            </a:extLst>
          </p:cNvPr>
          <p:cNvSpPr>
            <a:spLocks noGrp="1"/>
          </p:cNvSpPr>
          <p:nvPr>
            <p:ph type="body" idx="1"/>
          </p:nvPr>
        </p:nvSpPr>
        <p:spPr/>
        <p:txBody>
          <a:bodyPr/>
          <a:lstStyle/>
          <a:p>
            <a:r>
              <a:rPr lang="el-GR" dirty="0"/>
              <a:t>Το </a:t>
            </a:r>
            <a:r>
              <a:rPr lang="el-GR" dirty="0" err="1"/>
              <a:t>Coaching</a:t>
            </a:r>
            <a:r>
              <a:rPr lang="el-GR" dirty="0"/>
              <a:t> στην Πράξη / Λιόλιου Α. Ζωή</a:t>
            </a:r>
          </a:p>
        </p:txBody>
      </p:sp>
      <p:pic>
        <p:nvPicPr>
          <p:cNvPr id="5" name="Εικόνα 4" descr="Εικόνα που περιέχει κείμενο, βιβλίο, σχεδίαση, εικονογράφηση&#10;&#10;Περιγραφή που δημιουργήθηκε αυτόματα">
            <a:extLst>
              <a:ext uri="{FF2B5EF4-FFF2-40B4-BE49-F238E27FC236}">
                <a16:creationId xmlns:a16="http://schemas.microsoft.com/office/drawing/2014/main" id="{51A74BD7-CC61-0D1F-0D28-D6C4F49621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04374" y="4580178"/>
            <a:ext cx="1023938" cy="1470374"/>
          </a:xfrm>
          <a:prstGeom prst="rect">
            <a:avLst/>
          </a:prstGeom>
        </p:spPr>
      </p:pic>
    </p:spTree>
    <p:extLst>
      <p:ext uri="{BB962C8B-B14F-4D97-AF65-F5344CB8AC3E}">
        <p14:creationId xmlns:p14="http://schemas.microsoft.com/office/powerpoint/2010/main" val="9518662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8A5642-C0CC-AD85-971D-FEE659AF7066}"/>
              </a:ext>
            </a:extLst>
          </p:cNvPr>
          <p:cNvSpPr>
            <a:spLocks noGrp="1"/>
          </p:cNvSpPr>
          <p:nvPr>
            <p:ph type="title"/>
          </p:nvPr>
        </p:nvSpPr>
        <p:spPr/>
        <p:txBody>
          <a:bodyPr>
            <a:normAutofit/>
          </a:bodyPr>
          <a:lstStyle/>
          <a:p>
            <a:br>
              <a:rPr lang="el-GR" sz="2000" b="1" dirty="0"/>
            </a:br>
            <a:r>
              <a:rPr lang="el-GR" sz="3600" b="1" dirty="0" err="1"/>
              <a:t>Coaching</a:t>
            </a:r>
            <a:r>
              <a:rPr lang="el-GR" sz="3600" b="1" dirty="0"/>
              <a:t> | E-</a:t>
            </a:r>
            <a:r>
              <a:rPr lang="el-GR" sz="3600" b="1" dirty="0" err="1"/>
              <a:t>Learning</a:t>
            </a:r>
            <a:r>
              <a:rPr lang="el-GR" sz="3600" b="1" dirty="0"/>
              <a:t> Πανεπιστήμιο Αθηνών</a:t>
            </a:r>
            <a:br>
              <a:rPr lang="el-GR" sz="3600" b="1" dirty="0"/>
            </a:br>
            <a:r>
              <a:rPr lang="el-GR" sz="3600" b="1" dirty="0"/>
              <a:t>elearningekpa.gr</a:t>
            </a:r>
            <a:br>
              <a:rPr lang="el-GR" sz="3600" b="1" dirty="0"/>
            </a:br>
            <a:r>
              <a:rPr lang="el-GR" sz="3600" b="1" dirty="0"/>
              <a:t>https://www.elearningekpa.gr</a:t>
            </a:r>
            <a:br>
              <a:rPr lang="el-GR" sz="3600" b="1" dirty="0"/>
            </a:br>
            <a:r>
              <a:rPr lang="el-GR" sz="3600" b="1" dirty="0"/>
              <a:t>Επιμορφωτικά προγράμματα που καλύπτουν σημαντικούς πυλώνες της ελληνικής οικονομίας</a:t>
            </a:r>
          </a:p>
        </p:txBody>
      </p:sp>
      <p:sp>
        <p:nvSpPr>
          <p:cNvPr id="3" name="Θέση κειμένου 2">
            <a:extLst>
              <a:ext uri="{FF2B5EF4-FFF2-40B4-BE49-F238E27FC236}">
                <a16:creationId xmlns:a16="http://schemas.microsoft.com/office/drawing/2014/main" id="{440C57AD-5D3C-C2A0-8936-7893BF3E685A}"/>
              </a:ext>
            </a:extLst>
          </p:cNvPr>
          <p:cNvSpPr>
            <a:spLocks noGrp="1"/>
          </p:cNvSpPr>
          <p:nvPr>
            <p:ph type="body" idx="1"/>
          </p:nvPr>
        </p:nvSpPr>
        <p:spPr/>
        <p:txBody>
          <a:bodyPr/>
          <a:lstStyle/>
          <a:p>
            <a:r>
              <a:rPr lang="en-US" dirty="0">
                <a:hlinkClick r:id="rId2"/>
              </a:rPr>
              <a:t>https://elearningekpa.gr/categories/coaching?gad_source=1&amp;gclid=Cj0KCQjwpP63BhDYARIsAOQkATY9i-mgxuemu9hTxnqg8pD9dmcfDFYmnP5cwboEEwrh6GmA1gt-jcoaAtSbEALw_wcB</a:t>
            </a:r>
            <a:endParaRPr lang="el-GR" dirty="0"/>
          </a:p>
          <a:p>
            <a:endParaRPr lang="el-GR" dirty="0"/>
          </a:p>
        </p:txBody>
      </p:sp>
    </p:spTree>
    <p:extLst>
      <p:ext uri="{BB962C8B-B14F-4D97-AF65-F5344CB8AC3E}">
        <p14:creationId xmlns:p14="http://schemas.microsoft.com/office/powerpoint/2010/main" val="1247093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C7C681-242D-8A1F-21CF-2D4CE5A6C89F}"/>
              </a:ext>
            </a:extLst>
          </p:cNvPr>
          <p:cNvSpPr>
            <a:spLocks noGrp="1"/>
          </p:cNvSpPr>
          <p:nvPr>
            <p:ph type="title"/>
          </p:nvPr>
        </p:nvSpPr>
        <p:spPr/>
        <p:txBody>
          <a:bodyPr>
            <a:normAutofit/>
          </a:bodyPr>
          <a:lstStyle/>
          <a:p>
            <a:r>
              <a:rPr lang="el-GR" sz="2400" b="1" dirty="0"/>
              <a:t>Διπλωματική Εργασία «</a:t>
            </a:r>
            <a:r>
              <a:rPr lang="el-GR" sz="2400" b="1" dirty="0" err="1"/>
              <a:t>Coaching</a:t>
            </a:r>
            <a:r>
              <a:rPr lang="el-GR" sz="2400" b="1" dirty="0"/>
              <a:t> εκπαιδευτών στους χώρους ...</a:t>
            </a:r>
            <a:br>
              <a:rPr lang="el-GR" sz="2400" b="1" dirty="0"/>
            </a:br>
            <a:br>
              <a:rPr lang="el-GR" sz="2400" b="1" dirty="0"/>
            </a:br>
            <a:r>
              <a:rPr lang="el-GR" sz="2400" b="1" dirty="0" err="1"/>
              <a:t>Apothesis</a:t>
            </a:r>
            <a:br>
              <a:rPr lang="el-GR" sz="2400" b="1" dirty="0"/>
            </a:br>
            <a:r>
              <a:rPr lang="el-GR" sz="2400" b="1" dirty="0"/>
              <a:t>https://apothesis.eap.gr › </a:t>
            </a:r>
            <a:r>
              <a:rPr lang="el-GR" sz="2400" b="1" dirty="0" err="1"/>
              <a:t>archive</a:t>
            </a:r>
            <a:r>
              <a:rPr lang="el-GR" sz="2400" b="1" dirty="0"/>
              <a:t> › </a:t>
            </a:r>
            <a:r>
              <a:rPr lang="el-GR" sz="2400" b="1" dirty="0" err="1"/>
              <a:t>download</a:t>
            </a:r>
            <a:br>
              <a:rPr lang="el-GR" sz="2400" b="1" dirty="0"/>
            </a:br>
            <a:r>
              <a:rPr lang="el-GR" sz="2400" b="1" dirty="0"/>
              <a:t>PDF</a:t>
            </a:r>
            <a:br>
              <a:rPr lang="el-GR" sz="2400" b="1" dirty="0"/>
            </a:br>
            <a:r>
              <a:rPr lang="el-GR" sz="2400" b="1" dirty="0"/>
              <a:t>από Κ Μαρία — τέσσερα θεωρητικά μοντέλα που σχετίζονται με την πρακτική του </a:t>
            </a:r>
            <a:r>
              <a:rPr lang="el-GR" sz="2400" b="1" dirty="0" err="1"/>
              <a:t>Coaching</a:t>
            </a:r>
            <a:r>
              <a:rPr lang="el-GR" sz="2400" b="1" dirty="0"/>
              <a:t>. ... προϊστάμενος ο </a:t>
            </a:r>
            <a:r>
              <a:rPr lang="el-GR" sz="2400" b="1" dirty="0" err="1"/>
              <a:t>manager</a:t>
            </a:r>
            <a:r>
              <a:rPr lang="el-GR" sz="2400" b="1" dirty="0"/>
              <a:t> και ονομάζεται </a:t>
            </a:r>
            <a:r>
              <a:rPr lang="el-GR" sz="2400" b="1" dirty="0" err="1"/>
              <a:t>Coaching</a:t>
            </a:r>
            <a:r>
              <a:rPr lang="el-GR" sz="2400" b="1" dirty="0"/>
              <a:t> -</a:t>
            </a:r>
            <a:r>
              <a:rPr lang="el-GR" sz="2400" b="1" dirty="0" err="1"/>
              <a:t>manage</a:t>
            </a:r>
            <a:r>
              <a:rPr lang="en-US" sz="2400" b="1" dirty="0" err="1"/>
              <a:t>ment</a:t>
            </a:r>
            <a:endParaRPr lang="el-GR" sz="2400" b="1" dirty="0"/>
          </a:p>
        </p:txBody>
      </p:sp>
      <p:sp>
        <p:nvSpPr>
          <p:cNvPr id="3" name="Θέση κειμένου 2">
            <a:extLst>
              <a:ext uri="{FF2B5EF4-FFF2-40B4-BE49-F238E27FC236}">
                <a16:creationId xmlns:a16="http://schemas.microsoft.com/office/drawing/2014/main" id="{069834D5-62E7-40D8-364A-D987457C1CE0}"/>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290702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5D81F0-FB78-23EB-8EEC-B6B6064EE9C1}"/>
              </a:ext>
            </a:extLst>
          </p:cNvPr>
          <p:cNvSpPr>
            <a:spLocks noGrp="1"/>
          </p:cNvSpPr>
          <p:nvPr>
            <p:ph type="title"/>
          </p:nvPr>
        </p:nvSpPr>
        <p:spPr/>
        <p:txBody>
          <a:bodyPr>
            <a:normAutofit/>
          </a:bodyPr>
          <a:lstStyle/>
          <a:p>
            <a:r>
              <a:rPr lang="el-GR" sz="3200" b="1" dirty="0"/>
              <a:t>Πανεπιστήμιο Δυτικής Μακεδονίας</a:t>
            </a:r>
            <a:br>
              <a:rPr lang="el-GR" sz="3200" b="1" dirty="0"/>
            </a:br>
            <a:r>
              <a:rPr lang="en-US" sz="3200" b="1" dirty="0"/>
              <a:t>https://dspace.uowm.gr › bitstream › handle</a:t>
            </a:r>
            <a:br>
              <a:rPr lang="en-US" sz="3200" b="1" dirty="0"/>
            </a:br>
            <a:r>
              <a:rPr lang="en-US" sz="3200" b="1" dirty="0"/>
              <a:t>PDF</a:t>
            </a:r>
            <a:br>
              <a:rPr lang="en-US" sz="3200" b="1" dirty="0"/>
            </a:br>
            <a:r>
              <a:rPr lang="el-GR" sz="3200" b="1" dirty="0"/>
              <a:t>από Κ </a:t>
            </a:r>
            <a:r>
              <a:rPr lang="el-GR" sz="3200" b="1" dirty="0" err="1"/>
              <a:t>Μεϊμαρίδου</a:t>
            </a:r>
            <a:r>
              <a:rPr lang="el-GR" sz="3200" b="1" dirty="0"/>
              <a:t> · 2020 — σημαντική επιτυχία του </a:t>
            </a:r>
            <a:r>
              <a:rPr lang="en-US" sz="3200" b="1" dirty="0"/>
              <a:t>coaching manager </a:t>
            </a:r>
            <a:r>
              <a:rPr lang="el-GR" sz="3200" b="1" dirty="0"/>
              <a:t>όταν επιτυγχάνεται η παροχή ... </a:t>
            </a:r>
            <a:r>
              <a:rPr lang="en-US" sz="3200" b="1" dirty="0"/>
              <a:t>Purpose: The Principles and Practice of Coaching and Leadership</a:t>
            </a:r>
            <a:endParaRPr lang="el-GR" sz="3200" b="1" dirty="0"/>
          </a:p>
        </p:txBody>
      </p:sp>
      <p:sp>
        <p:nvSpPr>
          <p:cNvPr id="3" name="Θέση κειμένου 2">
            <a:extLst>
              <a:ext uri="{FF2B5EF4-FFF2-40B4-BE49-F238E27FC236}">
                <a16:creationId xmlns:a16="http://schemas.microsoft.com/office/drawing/2014/main" id="{03EE695E-DA29-65A4-704E-2479140F3B5D}"/>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3021170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6507F7-67F2-336B-23A2-3DB258BDD1FD}"/>
              </a:ext>
            </a:extLst>
          </p:cNvPr>
          <p:cNvSpPr>
            <a:spLocks noGrp="1"/>
          </p:cNvSpPr>
          <p:nvPr>
            <p:ph type="title"/>
          </p:nvPr>
        </p:nvSpPr>
        <p:spPr/>
        <p:txBody>
          <a:bodyPr>
            <a:normAutofit/>
          </a:bodyPr>
          <a:lstStyle/>
          <a:p>
            <a:r>
              <a:rPr lang="el-GR" sz="2000" b="1" dirty="0"/>
              <a:t>ΔΙΑΧΕΙΡΙΣΗ - INSETE </a:t>
            </a:r>
            <a:r>
              <a:rPr lang="el-GR" sz="2000" b="1" dirty="0" err="1"/>
              <a:t>Toolkit</a:t>
            </a:r>
            <a:br>
              <a:rPr lang="el-GR" sz="2000" b="1" dirty="0"/>
            </a:br>
            <a:br>
              <a:rPr lang="el-GR" sz="2000" b="1" dirty="0"/>
            </a:br>
            <a:r>
              <a:rPr lang="el-GR" sz="2000" b="1" dirty="0"/>
              <a:t>insetetoolkit.gr</a:t>
            </a:r>
            <a:br>
              <a:rPr lang="el-GR" sz="2000" b="1" dirty="0"/>
            </a:br>
            <a:r>
              <a:rPr lang="el-GR" sz="2000" b="1" dirty="0"/>
              <a:t>https://insetetoolkit.gr › </a:t>
            </a:r>
            <a:r>
              <a:rPr lang="el-GR" sz="2000" b="1" dirty="0" err="1"/>
              <a:t>uploads</a:t>
            </a:r>
            <a:r>
              <a:rPr lang="el-GR" sz="2000" b="1" dirty="0"/>
              <a:t> › 2022/04 › </a:t>
            </a:r>
            <a:r>
              <a:rPr lang="el-GR" sz="2000" b="1" dirty="0" err="1"/>
              <a:t>mel</a:t>
            </a:r>
            <a:r>
              <a:rPr lang="el-GR" sz="2000" b="1" dirty="0"/>
              <a:t>...</a:t>
            </a:r>
            <a:br>
              <a:rPr lang="el-GR" sz="2000" b="1" dirty="0"/>
            </a:br>
            <a:r>
              <a:rPr lang="el-GR" sz="2000" b="1" dirty="0"/>
              <a:t>PDF</a:t>
            </a:r>
            <a:br>
              <a:rPr lang="el-GR" sz="2000" b="1" dirty="0"/>
            </a:br>
            <a:r>
              <a:rPr lang="el-GR" sz="2000" b="1" dirty="0"/>
              <a:t>Με το </a:t>
            </a:r>
            <a:r>
              <a:rPr lang="el-GR" sz="2000" b="1" dirty="0" err="1"/>
              <a:t>Coaching</a:t>
            </a:r>
            <a:r>
              <a:rPr lang="el-GR" sz="2000" b="1" dirty="0"/>
              <a:t> ο </a:t>
            </a:r>
            <a:r>
              <a:rPr lang="el-GR" sz="2000" b="1" dirty="0" err="1"/>
              <a:t>coach</a:t>
            </a:r>
            <a:r>
              <a:rPr lang="el-GR" sz="2000" b="1" dirty="0"/>
              <a:t> βοηθά άτομα ή ομάδες να θέσουν. στόχους και να τους πετύχουν, αξιοποιώντας τα δυνατά τους σημεία και διαμορφώνοντας οι ίδιοι το πλάνο ...</a:t>
            </a:r>
          </a:p>
        </p:txBody>
      </p:sp>
      <p:sp>
        <p:nvSpPr>
          <p:cNvPr id="3" name="Θέση κειμένου 2">
            <a:extLst>
              <a:ext uri="{FF2B5EF4-FFF2-40B4-BE49-F238E27FC236}">
                <a16:creationId xmlns:a16="http://schemas.microsoft.com/office/drawing/2014/main" id="{76C5C586-0FA4-9B79-5E60-810DF1EC3B49}"/>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243252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11DEF99-6DCA-0F0D-53AE-BAA28C2C994B}"/>
              </a:ext>
            </a:extLst>
          </p:cNvPr>
          <p:cNvSpPr>
            <a:spLocks noGrp="1"/>
          </p:cNvSpPr>
          <p:nvPr>
            <p:ph type="title"/>
          </p:nvPr>
        </p:nvSpPr>
        <p:spPr/>
        <p:txBody>
          <a:bodyPr>
            <a:normAutofit fontScale="90000"/>
          </a:bodyPr>
          <a:lstStyle/>
          <a:p>
            <a:br>
              <a:rPr lang="el-GR" sz="2400" b="1" dirty="0"/>
            </a:br>
            <a:r>
              <a:rPr lang="el-GR" sz="2400" b="1" dirty="0" err="1"/>
              <a:t>Στοχοθεσία</a:t>
            </a:r>
            <a:r>
              <a:rPr lang="el-GR" sz="2400" b="1" dirty="0"/>
              <a:t> και αξιολόγηση στη δημόσια διοίκηση. ...</a:t>
            </a:r>
            <a:br>
              <a:rPr lang="el-GR" sz="2400" b="1" dirty="0"/>
            </a:br>
            <a:br>
              <a:rPr lang="el-GR" sz="2400" b="1" dirty="0"/>
            </a:br>
            <a:r>
              <a:rPr lang="el-GR" sz="2400" b="1" dirty="0" err="1"/>
              <a:t>Εθνικόν</a:t>
            </a:r>
            <a:r>
              <a:rPr lang="el-GR" sz="2400" b="1" dirty="0"/>
              <a:t> και </a:t>
            </a:r>
            <a:r>
              <a:rPr lang="el-GR" sz="2400" b="1" dirty="0" err="1"/>
              <a:t>Καποδιστριακόν</a:t>
            </a:r>
            <a:r>
              <a:rPr lang="el-GR" sz="2400" b="1" dirty="0"/>
              <a:t> </a:t>
            </a:r>
            <a:r>
              <a:rPr lang="el-GR" sz="2400" b="1" dirty="0" err="1"/>
              <a:t>Πανεπιστήμιον</a:t>
            </a:r>
            <a:r>
              <a:rPr lang="el-GR" sz="2400" b="1" dirty="0"/>
              <a:t> Αθηνών</a:t>
            </a:r>
            <a:br>
              <a:rPr lang="el-GR" sz="2400" b="1" dirty="0"/>
            </a:br>
            <a:r>
              <a:rPr lang="el-GR" sz="2400" b="1" dirty="0"/>
              <a:t>https://pergamos.lib.uoa.gr › </a:t>
            </a:r>
            <a:r>
              <a:rPr lang="el-GR" sz="2400" b="1" dirty="0" err="1"/>
              <a:t>uoa</a:t>
            </a:r>
            <a:r>
              <a:rPr lang="el-GR" sz="2400" b="1" dirty="0"/>
              <a:t> › </a:t>
            </a:r>
            <a:r>
              <a:rPr lang="el-GR" sz="2400" b="1" dirty="0" err="1"/>
              <a:t>object</a:t>
            </a:r>
            <a:r>
              <a:rPr lang="el-GR" sz="2400" b="1" dirty="0"/>
              <a:t> › </a:t>
            </a:r>
            <a:r>
              <a:rPr lang="el-GR" sz="2400" b="1" dirty="0" err="1"/>
              <a:t>file</a:t>
            </a:r>
            <a:br>
              <a:rPr lang="el-GR" sz="2400" b="1" dirty="0"/>
            </a:br>
            <a:r>
              <a:rPr lang="el-GR" sz="2400" b="1" dirty="0"/>
              <a:t>PDF</a:t>
            </a:r>
            <a:br>
              <a:rPr lang="el-GR" sz="2400" b="1" dirty="0"/>
            </a:br>
            <a:r>
              <a:rPr lang="el-GR" sz="2400" b="1" dirty="0"/>
              <a:t>διοικητικής πρακτικής. Εν συνεχεία, ο Ν.4622/2019 </a:t>
            </a:r>
            <a:r>
              <a:rPr lang="el-GR" sz="2400" b="1" dirty="0" err="1"/>
              <a:t>επανέφερε</a:t>
            </a:r>
            <a:r>
              <a:rPr lang="el-GR" sz="2400" b="1" dirty="0"/>
              <a:t> τον θεσμό των ... σκοπού και των στόχων του Σχεδίου Ανάπτυξης, της Συζήτησης Αξιολόγησης, του </a:t>
            </a:r>
            <a:r>
              <a:rPr lang="el-GR" sz="2400" b="1" dirty="0" err="1"/>
              <a:t>Coaching</a:t>
            </a:r>
            <a:r>
              <a:rPr lang="el-GR" sz="2400" b="1" dirty="0"/>
              <a:t>.</a:t>
            </a:r>
          </a:p>
        </p:txBody>
      </p:sp>
      <p:sp>
        <p:nvSpPr>
          <p:cNvPr id="3" name="Θέση κειμένου 2">
            <a:extLst>
              <a:ext uri="{FF2B5EF4-FFF2-40B4-BE49-F238E27FC236}">
                <a16:creationId xmlns:a16="http://schemas.microsoft.com/office/drawing/2014/main" id="{9BB7456D-B546-32CA-1E8C-CE536A53ABED}"/>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1633388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B0A4F-A4B9-A9EC-DF98-275406CD4763}"/>
              </a:ext>
            </a:extLst>
          </p:cNvPr>
          <p:cNvSpPr>
            <a:spLocks noGrp="1"/>
          </p:cNvSpPr>
          <p:nvPr>
            <p:ph type="ctrTitle"/>
          </p:nvPr>
        </p:nvSpPr>
        <p:spPr/>
        <p:txBody>
          <a:bodyPr/>
          <a:lstStyle/>
          <a:p>
            <a:pPr indent="-341313">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n-US" sz="2800" dirty="0"/>
              <a:t>Emails: </a:t>
            </a:r>
            <a:r>
              <a:rPr lang="el-GR" altLang="en-US" sz="2800" dirty="0">
                <a:hlinkClick r:id="rId2"/>
              </a:rPr>
              <a:t>kbouras8@gmail.com</a:t>
            </a:r>
            <a:r>
              <a:rPr lang="el-GR" altLang="en-US" sz="2800" dirty="0"/>
              <a:t>; </a:t>
            </a:r>
            <a:r>
              <a:rPr lang="el-GR" altLang="en-US" sz="2800" dirty="0">
                <a:hlinkClick r:id="rId3"/>
              </a:rPr>
              <a:t>konstantinosbouras@gmail.com</a:t>
            </a:r>
            <a:r>
              <a:rPr lang="el-GR" altLang="en-US" sz="2800" dirty="0"/>
              <a:t> </a:t>
            </a:r>
            <a:br>
              <a:rPr lang="el-GR" altLang="en-US" sz="2800" dirty="0"/>
            </a:br>
            <a:r>
              <a:rPr lang="el-GR" altLang="en-US" sz="2800" dirty="0"/>
              <a:t>Τηλέφωνα: 6942616402, 6947694646</a:t>
            </a:r>
            <a:br>
              <a:rPr lang="el-GR" altLang="en-US" dirty="0"/>
            </a:br>
            <a:endParaRPr lang="en-US" dirty="0"/>
          </a:p>
        </p:txBody>
      </p:sp>
      <p:sp>
        <p:nvSpPr>
          <p:cNvPr id="3" name="Subtitle 2">
            <a:extLst>
              <a:ext uri="{FF2B5EF4-FFF2-40B4-BE49-F238E27FC236}">
                <a16:creationId xmlns:a16="http://schemas.microsoft.com/office/drawing/2014/main" id="{C1EC130B-8A2C-2591-E86E-3DC72D56890F}"/>
              </a:ext>
            </a:extLst>
          </p:cNvPr>
          <p:cNvSpPr>
            <a:spLocks noGrp="1"/>
          </p:cNvSpPr>
          <p:nvPr>
            <p:ph type="subTitle" idx="1"/>
          </p:nvPr>
        </p:nvSpPr>
        <p:spPr/>
        <p:txBody>
          <a:bodyPr/>
          <a:lstStyle/>
          <a:p>
            <a:pPr eaLnBrk="1" hangingPunct="1">
              <a:defRPr/>
            </a:pPr>
            <a:r>
              <a:rPr lang="el-GR" altLang="en-US" b="1" i="1" u="sng" dirty="0">
                <a:solidFill>
                  <a:srgbClr val="FF0000"/>
                </a:solidFill>
                <a:highlight>
                  <a:srgbClr val="FFFF00"/>
                </a:highlight>
              </a:rPr>
              <a:t>Στοιχεία επικοινωνίας</a:t>
            </a:r>
            <a:endParaRPr lang="en-US" b="1" i="1" u="sng" dirty="0">
              <a:solidFill>
                <a:srgbClr val="FF0000"/>
              </a:solidFill>
              <a:highlight>
                <a:srgbClr val="FFFF00"/>
              </a:highlight>
            </a:endParaRPr>
          </a:p>
        </p:txBody>
      </p:sp>
    </p:spTree>
    <p:extLst>
      <p:ext uri="{BB962C8B-B14F-4D97-AF65-F5344CB8AC3E}">
        <p14:creationId xmlns:p14="http://schemas.microsoft.com/office/powerpoint/2010/main" val="21354791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4C7F22-50A7-CDB5-1508-3E43278FDCEF}"/>
              </a:ext>
            </a:extLst>
          </p:cNvPr>
          <p:cNvSpPr>
            <a:spLocks noGrp="1"/>
          </p:cNvSpPr>
          <p:nvPr>
            <p:ph type="title"/>
          </p:nvPr>
        </p:nvSpPr>
        <p:spPr/>
        <p:txBody>
          <a:bodyPr>
            <a:normAutofit/>
          </a:bodyPr>
          <a:lstStyle/>
          <a:p>
            <a:r>
              <a:rPr lang="en-US" sz="2400" b="1" dirty="0"/>
              <a:t>DimitriosMsc2012.pdf</a:t>
            </a:r>
            <a:br>
              <a:rPr lang="en-US" sz="2400" b="1" dirty="0"/>
            </a:br>
            <a:br>
              <a:rPr lang="en-US" sz="2400" b="1" dirty="0"/>
            </a:br>
            <a:r>
              <a:rPr lang="el-GR" sz="2400" b="1" dirty="0"/>
              <a:t>Πανεπιστήμιο Μακεδονίας</a:t>
            </a:r>
            <a:br>
              <a:rPr lang="el-GR" sz="2400" b="1" dirty="0"/>
            </a:br>
            <a:r>
              <a:rPr lang="en-US" sz="2400" b="1" dirty="0"/>
              <a:t>https://dspace.lib.uom.gr › bitstream › </a:t>
            </a:r>
            <a:r>
              <a:rPr lang="en-US" sz="2400" b="1" dirty="0" err="1"/>
              <a:t>TasioulasDi</a:t>
            </a:r>
            <a:r>
              <a:rPr lang="en-US" sz="2400" b="1" dirty="0"/>
              <a:t>...</a:t>
            </a:r>
            <a:br>
              <a:rPr lang="en-US" sz="2400" b="1" dirty="0"/>
            </a:br>
            <a:r>
              <a:rPr lang="en-US" sz="2400" b="1" dirty="0"/>
              <a:t>PDF</a:t>
            </a:r>
            <a:br>
              <a:rPr lang="en-US" sz="2400" b="1" dirty="0"/>
            </a:br>
            <a:r>
              <a:rPr lang="el-GR" sz="2400" b="1" dirty="0"/>
              <a:t>από Δ </a:t>
            </a:r>
            <a:r>
              <a:rPr lang="el-GR" sz="2400" b="1" dirty="0" err="1"/>
              <a:t>Τασιούλας</a:t>
            </a:r>
            <a:r>
              <a:rPr lang="el-GR" sz="2400" b="1" dirty="0"/>
              <a:t> · Γίνεται αναφορά σε 1 — επιχειρήσεις </a:t>
            </a:r>
            <a:r>
              <a:rPr lang="el-GR" sz="2400" b="1" dirty="0" err="1"/>
              <a:t>επιθυµούν</a:t>
            </a:r>
            <a:r>
              <a:rPr lang="el-GR" sz="2400" b="1" dirty="0"/>
              <a:t> να διαθέτουν οι </a:t>
            </a:r>
            <a:r>
              <a:rPr lang="en-US" sz="2400" b="1" dirty="0"/>
              <a:t>coaches. </a:t>
            </a:r>
            <a:r>
              <a:rPr lang="el-GR" sz="2400" b="1" dirty="0" err="1"/>
              <a:t>Σηµαντικό</a:t>
            </a:r>
            <a:r>
              <a:rPr lang="el-GR" sz="2400" b="1" dirty="0"/>
              <a:t> </a:t>
            </a:r>
            <a:r>
              <a:rPr lang="el-GR" sz="2400" b="1" dirty="0" err="1"/>
              <a:t>ακόµα</a:t>
            </a:r>
            <a:r>
              <a:rPr lang="el-GR" sz="2400" b="1" dirty="0"/>
              <a:t> ρόλο ... </a:t>
            </a:r>
            <a:r>
              <a:rPr lang="en-US" sz="2400" b="1" dirty="0"/>
              <a:t>Executive coaching in practice</a:t>
            </a:r>
            <a:endParaRPr lang="el-GR" sz="2400" b="1" dirty="0"/>
          </a:p>
        </p:txBody>
      </p:sp>
      <p:sp>
        <p:nvSpPr>
          <p:cNvPr id="3" name="Θέση κειμένου 2">
            <a:extLst>
              <a:ext uri="{FF2B5EF4-FFF2-40B4-BE49-F238E27FC236}">
                <a16:creationId xmlns:a16="http://schemas.microsoft.com/office/drawing/2014/main" id="{5A580891-09E1-E124-8DC4-1EB3AD0D0C4A}"/>
              </a:ext>
            </a:extLst>
          </p:cNvPr>
          <p:cNvSpPr>
            <a:spLocks noGrp="1"/>
          </p:cNvSpPr>
          <p:nvPr>
            <p:ph type="body" idx="1"/>
          </p:nvPr>
        </p:nvSpPr>
        <p:spPr/>
        <p:txBody>
          <a:bodyPr/>
          <a:lstStyle/>
          <a:p>
            <a:endParaRPr lang="el-GR"/>
          </a:p>
        </p:txBody>
      </p:sp>
    </p:spTree>
    <p:extLst>
      <p:ext uri="{BB962C8B-B14F-4D97-AF65-F5344CB8AC3E}">
        <p14:creationId xmlns:p14="http://schemas.microsoft.com/office/powerpoint/2010/main" val="23085730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947DA8-C82E-2133-BEAD-D7F292325F1F}"/>
              </a:ext>
            </a:extLst>
          </p:cNvPr>
          <p:cNvSpPr>
            <a:spLocks noGrp="1"/>
          </p:cNvSpPr>
          <p:nvPr>
            <p:ph type="title"/>
          </p:nvPr>
        </p:nvSpPr>
        <p:spPr/>
        <p:txBody>
          <a:bodyPr>
            <a:normAutofit/>
          </a:bodyPr>
          <a:lstStyle/>
          <a:p>
            <a:r>
              <a:rPr lang="el-GR" sz="3600" b="1" dirty="0"/>
              <a:t>ΠΑΝΕΠΙΣΤΗΜΙΟ ΚΑΙ ΠΡΑΚΤΙΚΗ ΑΣΚΗΣΗ ΕΜΠΕΙΡΙΕΣ ΚΑΙ ΠΡΟΚΛΗΣΕΙΣ ΠΡΑΚΤΙΚΑ 1 ΟΥ ΣΥΝΕΔΡΙΟΥ του ερευνητικού έργου «Προγράμματα Πρακτικής Άσκησης στην Ανώτατη Εκπαίδευση» (</a:t>
            </a:r>
            <a:r>
              <a:rPr lang="el-GR" sz="3600" b="1" dirty="0" err="1"/>
              <a:t>Hi.Ed.WEP</a:t>
            </a:r>
            <a:r>
              <a:rPr lang="el-GR" sz="3600" b="1" dirty="0"/>
              <a:t>) Επιμέλεια</a:t>
            </a:r>
          </a:p>
        </p:txBody>
      </p:sp>
      <p:sp>
        <p:nvSpPr>
          <p:cNvPr id="3" name="Θέση κειμένου 2">
            <a:extLst>
              <a:ext uri="{FF2B5EF4-FFF2-40B4-BE49-F238E27FC236}">
                <a16:creationId xmlns:a16="http://schemas.microsoft.com/office/drawing/2014/main" id="{AC0DA008-73B0-8EFD-2F83-19B375B9335E}"/>
              </a:ext>
            </a:extLst>
          </p:cNvPr>
          <p:cNvSpPr>
            <a:spLocks noGrp="1"/>
          </p:cNvSpPr>
          <p:nvPr>
            <p:ph type="body" idx="1"/>
          </p:nvPr>
        </p:nvSpPr>
        <p:spPr/>
        <p:txBody>
          <a:bodyPr/>
          <a:lstStyle/>
          <a:p>
            <a:r>
              <a:rPr lang="en-US" dirty="0">
                <a:hlinkClick r:id="rId2"/>
              </a:rPr>
              <a:t>https://www.researchgate.net/publication/363586716_PANEPISTEMIO_KAI_PRAKTIKE_ASKESE_EMPEIRIES_KAI_PROKLESEIS_PRAKTIKA_1_OU_SYNEDRIOU_tou_ereunetikou_ergou_Programmata_Praktikes_Askeses_sten_Anotate_Ekpaideuse_HiEdWEP_Epimeleia</a:t>
            </a:r>
            <a:endParaRPr lang="el-GR" dirty="0"/>
          </a:p>
          <a:p>
            <a:endParaRPr lang="el-GR" dirty="0"/>
          </a:p>
        </p:txBody>
      </p:sp>
    </p:spTree>
    <p:extLst>
      <p:ext uri="{BB962C8B-B14F-4D97-AF65-F5344CB8AC3E}">
        <p14:creationId xmlns:p14="http://schemas.microsoft.com/office/powerpoint/2010/main" val="2725743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0ED74EA-86A6-CAB8-18CF-88FB7686EF34}"/>
              </a:ext>
            </a:extLst>
          </p:cNvPr>
          <p:cNvSpPr>
            <a:spLocks noGrp="1"/>
          </p:cNvSpPr>
          <p:nvPr>
            <p:ph type="title"/>
          </p:nvPr>
        </p:nvSpPr>
        <p:spPr/>
        <p:txBody>
          <a:bodyPr>
            <a:normAutofit/>
          </a:bodyPr>
          <a:lstStyle/>
          <a:p>
            <a:br>
              <a:rPr lang="el-GR" sz="1800" b="1" dirty="0"/>
            </a:br>
            <a:r>
              <a:rPr lang="el-GR" sz="1800" b="1" dirty="0"/>
              <a:t>ΔΙΠΛΩΜΑΤΙΚΗ - Αμητός Ι.Α. Πανεπιστημίου Πελοποννήσου</a:t>
            </a:r>
            <a:br>
              <a:rPr lang="el-GR" sz="1800" b="1" dirty="0"/>
            </a:br>
            <a:br>
              <a:rPr lang="el-GR" sz="1800" b="1" dirty="0"/>
            </a:br>
            <a:r>
              <a:rPr lang="el-GR" sz="1800" b="1" dirty="0"/>
              <a:t>Αποθετήριο Πανεπιστημίου Πελοποννήσου</a:t>
            </a:r>
            <a:br>
              <a:rPr lang="el-GR" sz="1800" b="1" dirty="0"/>
            </a:br>
            <a:r>
              <a:rPr lang="el-GR" sz="1800" b="1" dirty="0"/>
              <a:t>https://amitos.library.uop.gr › </a:t>
            </a:r>
            <a:r>
              <a:rPr lang="el-GR" sz="1800" b="1" dirty="0" err="1"/>
              <a:t>bitstream</a:t>
            </a:r>
            <a:r>
              <a:rPr lang="el-GR" sz="1800" b="1" dirty="0"/>
              <a:t> › </a:t>
            </a:r>
            <a:r>
              <a:rPr lang="el-GR" sz="1800" b="1" dirty="0" err="1"/>
              <a:t>handle</a:t>
            </a:r>
            <a:br>
              <a:rPr lang="el-GR" sz="1800" b="1" dirty="0"/>
            </a:br>
            <a:r>
              <a:rPr lang="el-GR" sz="1800" b="1" dirty="0"/>
              <a:t>PDF</a:t>
            </a:r>
            <a:br>
              <a:rPr lang="el-GR" sz="1800" b="1" dirty="0"/>
            </a:br>
            <a:r>
              <a:rPr lang="el-GR" sz="1800" b="1" dirty="0"/>
              <a:t>από Α Γκιόκας · 2008 — την Ενδυνάμωση και επομένως σημειώθηκε χειρότερη διοικητική πρακτική από εκείνη που εφαρμόσθηκε στους Ο.Τ.Α. γιατί εκείνοι εμφάνισαν ποσοστό 25%....</a:t>
            </a:r>
          </a:p>
        </p:txBody>
      </p:sp>
      <p:sp>
        <p:nvSpPr>
          <p:cNvPr id="3" name="Θέση κειμένου 2">
            <a:extLst>
              <a:ext uri="{FF2B5EF4-FFF2-40B4-BE49-F238E27FC236}">
                <a16:creationId xmlns:a16="http://schemas.microsoft.com/office/drawing/2014/main" id="{EC92A8D1-1175-A061-C009-8DCD1E531652}"/>
              </a:ext>
            </a:extLst>
          </p:cNvPr>
          <p:cNvSpPr>
            <a:spLocks noGrp="1"/>
          </p:cNvSpPr>
          <p:nvPr>
            <p:ph type="body" idx="1"/>
          </p:nvPr>
        </p:nvSpPr>
        <p:spPr/>
        <p:txBody>
          <a:bodyPr/>
          <a:lstStyle/>
          <a:p>
            <a:r>
              <a:rPr lang="el-GR" b="1" i="1" u="sng" dirty="0">
                <a:solidFill>
                  <a:srgbClr val="FF0000"/>
                </a:solidFill>
                <a:highlight>
                  <a:srgbClr val="FFFF00"/>
                </a:highlight>
              </a:rPr>
              <a:t>ΕΝΔΥΝΑΜΩΣΗ</a:t>
            </a:r>
          </a:p>
        </p:txBody>
      </p:sp>
    </p:spTree>
    <p:extLst>
      <p:ext uri="{BB962C8B-B14F-4D97-AF65-F5344CB8AC3E}">
        <p14:creationId xmlns:p14="http://schemas.microsoft.com/office/powerpoint/2010/main" val="2620655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D725CE-4676-E975-FA24-3DF70F48AF4E}"/>
              </a:ext>
            </a:extLst>
          </p:cNvPr>
          <p:cNvSpPr>
            <a:spLocks noGrp="1"/>
          </p:cNvSpPr>
          <p:nvPr>
            <p:ph type="title"/>
          </p:nvPr>
        </p:nvSpPr>
        <p:spPr/>
        <p:txBody>
          <a:bodyPr/>
          <a:lstStyle/>
          <a:p>
            <a:r>
              <a:rPr lang="el-GR" dirty="0"/>
              <a:t>ΕΜΨΥΧΩΣΗ - ΠΑΡΑΚΙΝΗΣΗ</a:t>
            </a:r>
          </a:p>
        </p:txBody>
      </p:sp>
      <p:sp>
        <p:nvSpPr>
          <p:cNvPr id="3" name="Θέση κειμένου 2">
            <a:extLst>
              <a:ext uri="{FF2B5EF4-FFF2-40B4-BE49-F238E27FC236}">
                <a16:creationId xmlns:a16="http://schemas.microsoft.com/office/drawing/2014/main" id="{B43474FA-4DF1-2582-A341-A871F9A342B3}"/>
              </a:ext>
            </a:extLst>
          </p:cNvPr>
          <p:cNvSpPr>
            <a:spLocks noGrp="1"/>
          </p:cNvSpPr>
          <p:nvPr>
            <p:ph type="body" idx="1"/>
          </p:nvPr>
        </p:nvSpPr>
        <p:spPr/>
        <p:txBody>
          <a:bodyPr>
            <a:noAutofit/>
          </a:bodyPr>
          <a:lstStyle/>
          <a:p>
            <a:r>
              <a:rPr lang="el-GR" sz="4000" b="1" dirty="0">
                <a:solidFill>
                  <a:srgbClr val="FF0000"/>
                </a:solidFill>
                <a:highlight>
                  <a:srgbClr val="FFFF00"/>
                </a:highlight>
              </a:rPr>
              <a:t>Ο εικοστός πρώτος αιώνας είναι </a:t>
            </a:r>
            <a:r>
              <a:rPr lang="el-GR" sz="4000" b="1" dirty="0" err="1">
                <a:solidFill>
                  <a:srgbClr val="FF0000"/>
                </a:solidFill>
                <a:highlight>
                  <a:srgbClr val="FFFF00"/>
                </a:highlight>
              </a:rPr>
              <a:t>διαδραστικός</a:t>
            </a:r>
            <a:r>
              <a:rPr lang="el-GR" sz="4000" b="1" dirty="0">
                <a:solidFill>
                  <a:srgbClr val="FF0000"/>
                </a:solidFill>
                <a:highlight>
                  <a:srgbClr val="FFFF00"/>
                </a:highlight>
              </a:rPr>
              <a:t>, συνεργατικός, συναδελφικός, </a:t>
            </a:r>
            <a:r>
              <a:rPr lang="el-GR" sz="4000" b="1" dirty="0" err="1">
                <a:solidFill>
                  <a:srgbClr val="FF0000"/>
                </a:solidFill>
                <a:highlight>
                  <a:srgbClr val="FFFF00"/>
                </a:highlight>
              </a:rPr>
              <a:t>συλλειτουργικός</a:t>
            </a:r>
            <a:r>
              <a:rPr lang="el-GR" sz="4000" b="1" dirty="0">
                <a:solidFill>
                  <a:srgbClr val="FF0000"/>
                </a:solidFill>
                <a:highlight>
                  <a:srgbClr val="FFFF00"/>
                </a:highlight>
              </a:rPr>
              <a:t>…</a:t>
            </a:r>
          </a:p>
        </p:txBody>
      </p:sp>
    </p:spTree>
    <p:extLst>
      <p:ext uri="{BB962C8B-B14F-4D97-AF65-F5344CB8AC3E}">
        <p14:creationId xmlns:p14="http://schemas.microsoft.com/office/powerpoint/2010/main" val="39086947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A4CA0E-D6E9-7B84-3577-AAB3667DFC35}"/>
              </a:ext>
            </a:extLst>
          </p:cNvPr>
          <p:cNvSpPr>
            <a:spLocks noGrp="1"/>
          </p:cNvSpPr>
          <p:nvPr>
            <p:ph type="title"/>
          </p:nvPr>
        </p:nvSpPr>
        <p:spPr/>
        <p:txBody>
          <a:bodyPr>
            <a:normAutofit/>
          </a:bodyPr>
          <a:lstStyle/>
          <a:p>
            <a:r>
              <a:rPr lang="el-GR" sz="4400" b="1" dirty="0"/>
              <a:t>Ο δημόσιος υπάλληλος σε θέση ευθύνης πρέπει να είναι συμβατός, λειτουργικός, συγκαταβατικός, διπλωμάτης, ειρηνοποιός, εμψυχωτής, δημοκρατικός…</a:t>
            </a:r>
          </a:p>
        </p:txBody>
      </p:sp>
      <p:sp>
        <p:nvSpPr>
          <p:cNvPr id="3" name="Θέση κειμένου 2">
            <a:extLst>
              <a:ext uri="{FF2B5EF4-FFF2-40B4-BE49-F238E27FC236}">
                <a16:creationId xmlns:a16="http://schemas.microsoft.com/office/drawing/2014/main" id="{775B1FB4-4449-4049-B5E8-147C720ADFDC}"/>
              </a:ext>
            </a:extLst>
          </p:cNvPr>
          <p:cNvSpPr>
            <a:spLocks noGrp="1"/>
          </p:cNvSpPr>
          <p:nvPr>
            <p:ph type="body" idx="1"/>
          </p:nvPr>
        </p:nvSpPr>
        <p:spPr/>
        <p:txBody>
          <a:bodyPr/>
          <a:lstStyle/>
          <a:p>
            <a:r>
              <a:rPr lang="el-GR" b="1" dirty="0">
                <a:solidFill>
                  <a:srgbClr val="FF0000"/>
                </a:solidFill>
                <a:highlight>
                  <a:srgbClr val="FFFF00"/>
                </a:highlight>
              </a:rPr>
              <a:t>ΝΑ ΠΕΡΝΑΕΙ ΤΙΣ ΌΠΟΙΕΣ ΚΑΤΕΥΘΥΝΣΕΙΣ ΌΧΙ ΩΣ ΕΝΤΟΛΕΣ ΑΠΑΡΑΒΑΤΕΣ ΑΛΛΑ ΩΣ ΣΥΜΒΟΥΛΕΣ, ΩΣ ΣΥΣΤΑΣΕΙΣ… ΤΟ ΤΕΛΕΙΟ θα ήταν ΝΑ ΝΟΜΙΖΕΙ Ο ΥΦΙΣΤΑΜΕΝΟΣ ΌΤΙ Η ΔΡΑΣΗ ΠΟΥ ΑΝΑΛΑΜΒΑΝΕΙ ΕΊΝΑΙ ΜΕ ΔΙΚΗ ΤΟΥ ΕΙΣΗΓΗΣΗ-ΠΡΩΤΟΒΟΥΛΙΑ!!!</a:t>
            </a:r>
          </a:p>
        </p:txBody>
      </p:sp>
    </p:spTree>
    <p:extLst>
      <p:ext uri="{BB962C8B-B14F-4D97-AF65-F5344CB8AC3E}">
        <p14:creationId xmlns:p14="http://schemas.microsoft.com/office/powerpoint/2010/main" val="3219709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7044DC9-7DD0-6800-8A9A-30A506A9EE92}"/>
              </a:ext>
            </a:extLst>
          </p:cNvPr>
          <p:cNvSpPr>
            <a:spLocks noGrp="1"/>
          </p:cNvSpPr>
          <p:nvPr>
            <p:ph type="title"/>
          </p:nvPr>
        </p:nvSpPr>
        <p:spPr/>
        <p:txBody>
          <a:bodyPr>
            <a:normAutofit/>
          </a:bodyPr>
          <a:lstStyle/>
          <a:p>
            <a:r>
              <a:rPr lang="el-GR" sz="3600" b="1" dirty="0"/>
              <a:t>Κάτι τέτοιο βέβαια προϋποθέτει εκ μέρους τού προϊσταμένου: αυτογνωσία-</a:t>
            </a:r>
            <a:r>
              <a:rPr lang="el-GR" sz="3600" b="1" dirty="0" err="1"/>
              <a:t>αυτοεκίμηση</a:t>
            </a:r>
            <a:r>
              <a:rPr lang="el-GR" sz="3600" b="1" dirty="0"/>
              <a:t>, αγάπη τού εαυτού του / και του πλησίον, σεβασμό (στον εαυτό του και στους άλλους), εκτίμηση όλων, αναγνώριση της συνεισφοράς κάθε υπαλλήλου…</a:t>
            </a:r>
          </a:p>
        </p:txBody>
      </p:sp>
      <p:sp>
        <p:nvSpPr>
          <p:cNvPr id="3" name="Θέση κειμένου 2">
            <a:extLst>
              <a:ext uri="{FF2B5EF4-FFF2-40B4-BE49-F238E27FC236}">
                <a16:creationId xmlns:a16="http://schemas.microsoft.com/office/drawing/2014/main" id="{14F664C3-32F5-E9D0-F65A-1436A9CE8FC3}"/>
              </a:ext>
            </a:extLst>
          </p:cNvPr>
          <p:cNvSpPr>
            <a:spLocks noGrp="1"/>
          </p:cNvSpPr>
          <p:nvPr>
            <p:ph type="body" idx="1"/>
          </p:nvPr>
        </p:nvSpPr>
        <p:spPr/>
        <p:txBody>
          <a:bodyPr/>
          <a:lstStyle/>
          <a:p>
            <a:r>
              <a:rPr lang="el-GR" b="1" dirty="0">
                <a:solidFill>
                  <a:srgbClr val="FF0000"/>
                </a:solidFill>
                <a:highlight>
                  <a:srgbClr val="FFFF00"/>
                </a:highlight>
              </a:rPr>
              <a:t>Κι επειδή, πέρα από τη φυσική μας ευγένεια, οι κοινωνικές δεξιότητες διδάσκονται, εξασκούνται καθημερινά, βελτιώνονται… </a:t>
            </a:r>
          </a:p>
          <a:p>
            <a:r>
              <a:rPr lang="el-GR" b="1" dirty="0">
                <a:solidFill>
                  <a:srgbClr val="FF0000"/>
                </a:solidFill>
                <a:highlight>
                  <a:srgbClr val="FFFF00"/>
                </a:highlight>
              </a:rPr>
              <a:t>Θα πρέπει να αναζητήσουμε τις ανάλογες τεχνικές.</a:t>
            </a:r>
          </a:p>
        </p:txBody>
      </p:sp>
    </p:spTree>
    <p:extLst>
      <p:ext uri="{BB962C8B-B14F-4D97-AF65-F5344CB8AC3E}">
        <p14:creationId xmlns:p14="http://schemas.microsoft.com/office/powerpoint/2010/main" val="3410104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AD2339-184E-E0C5-0DA0-AA538AC24CE4}"/>
              </a:ext>
            </a:extLst>
          </p:cNvPr>
          <p:cNvSpPr>
            <a:spLocks noGrp="1"/>
          </p:cNvSpPr>
          <p:nvPr>
            <p:ph type="title"/>
          </p:nvPr>
        </p:nvSpPr>
        <p:spPr/>
        <p:txBody>
          <a:bodyPr>
            <a:noAutofit/>
          </a:bodyPr>
          <a:lstStyle/>
          <a:p>
            <a:r>
              <a:rPr lang="el-GR" sz="5400" b="1" dirty="0">
                <a:solidFill>
                  <a:srgbClr val="7030A0"/>
                </a:solidFill>
                <a:highlight>
                  <a:srgbClr val="00FFFF"/>
                </a:highlight>
              </a:rPr>
              <a:t>Η </a:t>
            </a:r>
            <a:r>
              <a:rPr lang="el-GR" sz="5400" b="1" dirty="0" err="1">
                <a:solidFill>
                  <a:srgbClr val="7030A0"/>
                </a:solidFill>
                <a:highlight>
                  <a:srgbClr val="00FFFF"/>
                </a:highlight>
              </a:rPr>
              <a:t>ενσυναίσθηση</a:t>
            </a:r>
            <a:r>
              <a:rPr lang="el-GR" sz="5400" b="1" dirty="0">
                <a:solidFill>
                  <a:srgbClr val="7030A0"/>
                </a:solidFill>
                <a:highlight>
                  <a:srgbClr val="00FFFF"/>
                </a:highlight>
              </a:rPr>
              <a:t> είναι ένα αποτελεσματικότατο εργαλείο, αλλά δεν φτάνει όταν ΔΕΝ είναι αμοιβαία και τότε…</a:t>
            </a:r>
          </a:p>
        </p:txBody>
      </p:sp>
      <p:sp>
        <p:nvSpPr>
          <p:cNvPr id="3" name="Θέση κειμένου 2">
            <a:extLst>
              <a:ext uri="{FF2B5EF4-FFF2-40B4-BE49-F238E27FC236}">
                <a16:creationId xmlns:a16="http://schemas.microsoft.com/office/drawing/2014/main" id="{FB7871A8-9A42-D37F-A64F-24E85EB20F51}"/>
              </a:ext>
            </a:extLst>
          </p:cNvPr>
          <p:cNvSpPr>
            <a:spLocks noGrp="1"/>
          </p:cNvSpPr>
          <p:nvPr>
            <p:ph type="body" idx="1"/>
          </p:nvPr>
        </p:nvSpPr>
        <p:spPr/>
        <p:txBody>
          <a:bodyPr>
            <a:normAutofit/>
          </a:bodyPr>
          <a:lstStyle/>
          <a:p>
            <a:r>
              <a:rPr lang="el-GR" sz="4000" b="1" dirty="0">
                <a:solidFill>
                  <a:srgbClr val="FF0000"/>
                </a:solidFill>
                <a:highlight>
                  <a:srgbClr val="00FF00"/>
                </a:highlight>
              </a:rPr>
              <a:t>ΥΠΟΣΤΗΡΙΞΗ, ΕΜΨΥΧΩΣΗ, ΕΝΔΥΝΑΜΩΣΗ, ΣΥΜΒΟΥΛΕΥΤΙΚΗ, έμπρακτη ΑΛΛΗΛΕΓΓΥΗ…</a:t>
            </a:r>
          </a:p>
        </p:txBody>
      </p:sp>
    </p:spTree>
    <p:extLst>
      <p:ext uri="{BB962C8B-B14F-4D97-AF65-F5344CB8AC3E}">
        <p14:creationId xmlns:p14="http://schemas.microsoft.com/office/powerpoint/2010/main" val="27912263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4E4EA5-17C6-DB62-170D-2CE3BBDFAEC6}"/>
              </a:ext>
            </a:extLst>
          </p:cNvPr>
          <p:cNvSpPr>
            <a:spLocks noGrp="1"/>
          </p:cNvSpPr>
          <p:nvPr>
            <p:ph type="title"/>
          </p:nvPr>
        </p:nvSpPr>
        <p:spPr/>
        <p:txBody>
          <a:bodyPr>
            <a:normAutofit/>
          </a:bodyPr>
          <a:lstStyle/>
          <a:p>
            <a:br>
              <a:rPr lang="el-GR" sz="2000" b="1" dirty="0"/>
            </a:br>
            <a:r>
              <a:rPr lang="el-GR" sz="2000" b="1" dirty="0" err="1"/>
              <a:t>Coaching</a:t>
            </a:r>
            <a:r>
              <a:rPr lang="el-GR" sz="2000" b="1" dirty="0"/>
              <a:t> : Λέγε λιγότερα, ρώτα περισσότερα και άλλαξε</a:t>
            </a:r>
            <a:br>
              <a:rPr lang="el-GR" sz="2000" b="1" dirty="0"/>
            </a:br>
            <a:r>
              <a:rPr lang="el-GR" sz="2000" b="1" dirty="0"/>
              <a:t>vivliopoleiopataki.gr</a:t>
            </a:r>
            <a:br>
              <a:rPr lang="el-GR" sz="2000" b="1" dirty="0"/>
            </a:br>
            <a:r>
              <a:rPr lang="el-GR" sz="2000" b="1" dirty="0"/>
              <a:t>https://www.vivliopoleiopataki.gr</a:t>
            </a:r>
            <a:br>
              <a:rPr lang="el-GR" sz="2000" b="1" dirty="0"/>
            </a:br>
            <a:r>
              <a:rPr lang="el-GR" sz="2000" b="1" dirty="0"/>
              <a:t>Ελληνική Εκπαίδευση: Σχολικά Βιβλία &amp; Βοηθήματα για όλες τις Βαθμίδες. Βρες Βιβλία Ελληνικής Εκπαίδευσης στο vivliopoleiopataki.gr.</a:t>
            </a:r>
          </a:p>
        </p:txBody>
      </p:sp>
      <p:pic>
        <p:nvPicPr>
          <p:cNvPr id="4" name="Εικόνα 3">
            <a:extLst>
              <a:ext uri="{FF2B5EF4-FFF2-40B4-BE49-F238E27FC236}">
                <a16:creationId xmlns:a16="http://schemas.microsoft.com/office/drawing/2014/main" id="{0E13DA89-20CA-BCFB-FA77-76D413DEC0C4}"/>
              </a:ext>
            </a:extLst>
          </p:cNvPr>
          <p:cNvPicPr>
            <a:picLocks noChangeAspect="1"/>
          </p:cNvPicPr>
          <p:nvPr/>
        </p:nvPicPr>
        <p:blipFill>
          <a:blip r:embed="rId2"/>
          <a:stretch>
            <a:fillRect/>
          </a:stretch>
        </p:blipFill>
        <p:spPr>
          <a:xfrm>
            <a:off x="7426613" y="1872941"/>
            <a:ext cx="1446181" cy="2048256"/>
          </a:xfrm>
          <a:prstGeom prst="rect">
            <a:avLst/>
          </a:prstGeom>
        </p:spPr>
      </p:pic>
      <p:sp>
        <p:nvSpPr>
          <p:cNvPr id="3" name="Θέση κειμένου 2">
            <a:extLst>
              <a:ext uri="{FF2B5EF4-FFF2-40B4-BE49-F238E27FC236}">
                <a16:creationId xmlns:a16="http://schemas.microsoft.com/office/drawing/2014/main" id="{34DF043D-4F36-766C-6337-2AB2A3D483B9}"/>
              </a:ext>
            </a:extLst>
          </p:cNvPr>
          <p:cNvSpPr>
            <a:spLocks noGrp="1"/>
          </p:cNvSpPr>
          <p:nvPr>
            <p:ph type="body" idx="1"/>
          </p:nvPr>
        </p:nvSpPr>
        <p:spPr/>
        <p:txBody>
          <a:bodyPr/>
          <a:lstStyle/>
          <a:p>
            <a:r>
              <a:rPr lang="en-US" dirty="0">
                <a:hlinkClick r:id="rId3"/>
              </a:rPr>
              <a:t>https://vivliopoleiopataki.gr/coaching-lege-ligotera-rota-perissotera-ke-allaxe-gia-panta-ton-tropo-pou-igise-9789604911394?gad_source=1&amp;gclid=Cj0KCQjwpP63BhDYARIsAOQkATbcicxkrLZSpv9woy8DIjbcShLCiMgSiY_CzBAHOywUd5qtkrlyJkwaAnE1EALw_wcB</a:t>
            </a:r>
            <a:endParaRPr lang="el-GR" dirty="0"/>
          </a:p>
          <a:p>
            <a:endParaRPr lang="el-GR" dirty="0"/>
          </a:p>
        </p:txBody>
      </p:sp>
    </p:spTree>
    <p:extLst>
      <p:ext uri="{BB962C8B-B14F-4D97-AF65-F5344CB8AC3E}">
        <p14:creationId xmlns:p14="http://schemas.microsoft.com/office/powerpoint/2010/main" val="19221846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F4FC95-7216-E695-52AD-1A91C8783E2C}"/>
              </a:ext>
            </a:extLst>
          </p:cNvPr>
          <p:cNvSpPr>
            <a:spLocks noGrp="1"/>
          </p:cNvSpPr>
          <p:nvPr>
            <p:ph type="title"/>
          </p:nvPr>
        </p:nvSpPr>
        <p:spPr/>
        <p:txBody>
          <a:bodyPr/>
          <a:lstStyle/>
          <a:p>
            <a:r>
              <a:rPr lang="el-GR" dirty="0"/>
              <a:t>«Βλέπε, άκου, σώπα», σκέψου πριν μιλήσεις. Ο λόγος είναι σπαθί…</a:t>
            </a:r>
          </a:p>
        </p:txBody>
      </p:sp>
      <p:sp>
        <p:nvSpPr>
          <p:cNvPr id="3" name="Θέση κειμένου 2">
            <a:extLst>
              <a:ext uri="{FF2B5EF4-FFF2-40B4-BE49-F238E27FC236}">
                <a16:creationId xmlns:a16="http://schemas.microsoft.com/office/drawing/2014/main" id="{95BD55BA-A5E4-DE8E-0F20-D498AC85407B}"/>
              </a:ext>
            </a:extLst>
          </p:cNvPr>
          <p:cNvSpPr>
            <a:spLocks noGrp="1"/>
          </p:cNvSpPr>
          <p:nvPr>
            <p:ph type="body" idx="1"/>
          </p:nvPr>
        </p:nvSpPr>
        <p:spPr/>
        <p:txBody>
          <a:bodyPr>
            <a:normAutofit/>
          </a:bodyPr>
          <a:lstStyle/>
          <a:p>
            <a:r>
              <a:rPr lang="el-GR" sz="2800" b="1" dirty="0">
                <a:solidFill>
                  <a:srgbClr val="FF0000"/>
                </a:solidFill>
                <a:highlight>
                  <a:srgbClr val="FFFF00"/>
                </a:highlight>
              </a:rPr>
              <a:t>ΕΝΕΡΓΗΤΙΚΗ ΑΝΑΓΝΩΣΗ – ΕΝΕΡΓΗΤΙΚΗ ΑΚΡΟΑΣΗ – ΣΥΝΕΙΔΗΤΗ ΕΚΦΟΡΑ ΛΟΓΟΥ (μιλάμε αργά και καθαρά) – ΤΕΧΝΙΚΕΣ ΑΦΗΓΗΣΗΣ ΣΤΟΝ ΔΗΜΟΣΙΟ ΛΟΓΟ</a:t>
            </a:r>
          </a:p>
        </p:txBody>
      </p:sp>
    </p:spTree>
    <p:extLst>
      <p:ext uri="{BB962C8B-B14F-4D97-AF65-F5344CB8AC3E}">
        <p14:creationId xmlns:p14="http://schemas.microsoft.com/office/powerpoint/2010/main" val="10776795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37BA0-0F99-40F5-A28E-C6DF951DA771}"/>
              </a:ext>
            </a:extLst>
          </p:cNvPr>
          <p:cNvSpPr>
            <a:spLocks noGrp="1"/>
          </p:cNvSpPr>
          <p:nvPr>
            <p:ph type="ctrTitle"/>
          </p:nvPr>
        </p:nvSpPr>
        <p:spPr/>
        <p:txBody>
          <a:bodyPr/>
          <a:lstStyle/>
          <a:p>
            <a:pPr eaLnBrk="1" hangingPunct="1">
              <a:defRPr/>
            </a:pPr>
            <a:r>
              <a:rPr lang="el-GR" altLang="en-US" sz="3600" dirty="0"/>
              <a:t>ΓΕΝΙΚΗ ΜΕΘΟΛΟΓΙΑ ΈΡΕΥΝΑΣ-ΜΕΛΕΤΗΣ-ΤΕΚΜΗΡΙΩΣΗΣ ΘΕΜΑΤΟΣ</a:t>
            </a:r>
            <a:endParaRPr lang="en-US" sz="3600" dirty="0"/>
          </a:p>
        </p:txBody>
      </p:sp>
      <p:sp>
        <p:nvSpPr>
          <p:cNvPr id="3" name="Subtitle 2">
            <a:extLst>
              <a:ext uri="{FF2B5EF4-FFF2-40B4-BE49-F238E27FC236}">
                <a16:creationId xmlns:a16="http://schemas.microsoft.com/office/drawing/2014/main" id="{FCE8006C-9AC9-7053-B974-A86C31973546}"/>
              </a:ext>
            </a:extLst>
          </p:cNvPr>
          <p:cNvSpPr>
            <a:spLocks noGrp="1"/>
          </p:cNvSpPr>
          <p:nvPr>
            <p:ph type="subTitle" idx="1"/>
          </p:nvPr>
        </p:nvSpPr>
        <p:spPr/>
        <p:txBody>
          <a:bodyPr/>
          <a:lstStyle/>
          <a:p>
            <a:pPr eaLnBrk="1" hangingPunct="1">
              <a:defRPr/>
            </a:pPr>
            <a:r>
              <a:rPr lang="el-GR" b="1" i="1" u="sng" dirty="0">
                <a:solidFill>
                  <a:srgbClr val="7030A0"/>
                </a:solidFill>
                <a:highlight>
                  <a:srgbClr val="00FF00"/>
                </a:highlight>
              </a:rPr>
              <a:t>Ένας προτεινόμενος τρόπος</a:t>
            </a:r>
            <a:endParaRPr lang="en-US" b="1" i="1" u="sng" dirty="0">
              <a:solidFill>
                <a:srgbClr val="7030A0"/>
              </a:solidFill>
              <a:highlight>
                <a:srgbClr val="00FF00"/>
              </a:highlight>
            </a:endParaRPr>
          </a:p>
        </p:txBody>
      </p:sp>
    </p:spTree>
    <p:extLst>
      <p:ext uri="{BB962C8B-B14F-4D97-AF65-F5344CB8AC3E}">
        <p14:creationId xmlns:p14="http://schemas.microsoft.com/office/powerpoint/2010/main" val="254678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37592-06F3-BF7C-39B9-E1C119D7169C}"/>
              </a:ext>
            </a:extLst>
          </p:cNvPr>
          <p:cNvSpPr>
            <a:spLocks noGrp="1"/>
          </p:cNvSpPr>
          <p:nvPr>
            <p:ph type="ctrTitle"/>
          </p:nvPr>
        </p:nvSpPr>
        <p:spPr/>
        <p:txBody>
          <a:bodyPr>
            <a:normAutofit fontScale="90000"/>
          </a:bodyPr>
          <a:lstStyle/>
          <a:p>
            <a:pPr eaLnBrk="1" hangingPunct="1">
              <a:defRPr/>
            </a:pPr>
            <a:r>
              <a:rPr lang="el-GR" altLang="en-US" sz="2800" b="1" dirty="0"/>
              <a:t>Σύμφωνα με τις εξελίξεις της τεχνολογίας, της ρομποτικής και των κβαντικών υπολογιστών εν γένει κάθε εκπαιδευτική διαδικασία ενηλίκων πρέπει και οφείλει να είναι διαδραστική-συνεργατική-δημοκρατική έτσι ώστε να εξασφαλίζεται το μέγιστο και βέλτιστο παραγόμενο αγαθό παροχής υπηρεσιών (τριτογενής τομέας της Οικονομίας)</a:t>
            </a:r>
            <a:endParaRPr lang="en-US" dirty="0"/>
          </a:p>
        </p:txBody>
      </p:sp>
      <p:sp>
        <p:nvSpPr>
          <p:cNvPr id="3" name="Subtitle 2">
            <a:extLst>
              <a:ext uri="{FF2B5EF4-FFF2-40B4-BE49-F238E27FC236}">
                <a16:creationId xmlns:a16="http://schemas.microsoft.com/office/drawing/2014/main" id="{60B2D886-717A-F12D-AA26-FE80632BF504}"/>
              </a:ext>
            </a:extLst>
          </p:cNvPr>
          <p:cNvSpPr>
            <a:spLocks noGrp="1"/>
          </p:cNvSpPr>
          <p:nvPr>
            <p:ph type="subTitle" idx="1"/>
          </p:nvPr>
        </p:nvSpPr>
        <p:spPr/>
        <p:txBody>
          <a:bodyPr/>
          <a:lstStyle/>
          <a:p>
            <a:pPr eaLnBrk="1" hangingPunct="1">
              <a:defRPr/>
            </a:pPr>
            <a:r>
              <a:rPr lang="el-GR" altLang="en-US" b="1" i="1" u="sng" dirty="0">
                <a:solidFill>
                  <a:srgbClr val="FF0000"/>
                </a:solidFill>
                <a:highlight>
                  <a:srgbClr val="FFFF00"/>
                </a:highlight>
              </a:rPr>
              <a:t>Σύγχρονες θεωρίες εκπαίδευσης ενηλίκων</a:t>
            </a:r>
            <a:endParaRPr lang="en-US" b="1" i="1" u="sng" dirty="0">
              <a:solidFill>
                <a:srgbClr val="FF0000"/>
              </a:solidFill>
              <a:highlight>
                <a:srgbClr val="FFFF00"/>
              </a:highlight>
            </a:endParaRPr>
          </a:p>
        </p:txBody>
      </p:sp>
    </p:spTree>
    <p:extLst>
      <p:ext uri="{BB962C8B-B14F-4D97-AF65-F5344CB8AC3E}">
        <p14:creationId xmlns:p14="http://schemas.microsoft.com/office/powerpoint/2010/main" val="625473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2">
            <a:extLst>
              <a:ext uri="{FF2B5EF4-FFF2-40B4-BE49-F238E27FC236}">
                <a16:creationId xmlns:a16="http://schemas.microsoft.com/office/drawing/2014/main" id="{6AD52DBF-1B72-E6D7-FA69-1507A0C0883C}"/>
              </a:ext>
            </a:extLst>
          </p:cNvPr>
          <p:cNvSpPr txBox="1">
            <a:spLocks noChangeArrowheads="1"/>
          </p:cNvSpPr>
          <p:nvPr/>
        </p:nvSpPr>
        <p:spPr bwMode="auto">
          <a:xfrm>
            <a:off x="3810000" y="892176"/>
            <a:ext cx="4572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41313">
              <a:spcBef>
                <a:spcPts val="8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FFFFFF"/>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FFFFFF"/>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FFFFFF"/>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FFFFFF"/>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el-GR" altLang="en-US" sz="1800" dirty="0">
                <a:solidFill>
                  <a:srgbClr val="7030A0"/>
                </a:solidFill>
                <a:highlight>
                  <a:srgbClr val="00FF00"/>
                </a:highlight>
              </a:rPr>
              <a:t>1. Ανοίγουμε ένα αρχείο στην επιφάνεια εργασίας.</a:t>
            </a:r>
          </a:p>
          <a:p>
            <a:pPr eaLnBrk="1" hangingPunct="1">
              <a:spcBef>
                <a:spcPct val="0"/>
              </a:spcBef>
              <a:buClrTx/>
              <a:buFontTx/>
              <a:buNone/>
            </a:pPr>
            <a:r>
              <a:rPr lang="el-GR" altLang="en-US" sz="1800" dirty="0">
                <a:solidFill>
                  <a:srgbClr val="7030A0"/>
                </a:solidFill>
                <a:highlight>
                  <a:srgbClr val="00FF00"/>
                </a:highlight>
              </a:rPr>
              <a:t>2. Αναζητούμε στο έντυπο υλικό που έχουμε στη διάθεσή μας κάθε τι σχετικό</a:t>
            </a:r>
          </a:p>
          <a:p>
            <a:pPr eaLnBrk="1" hangingPunct="1">
              <a:spcBef>
                <a:spcPct val="0"/>
              </a:spcBef>
              <a:buClrTx/>
              <a:buFontTx/>
              <a:buNone/>
            </a:pPr>
            <a:r>
              <a:rPr lang="el-GR" altLang="en-US" sz="1800" dirty="0">
                <a:solidFill>
                  <a:srgbClr val="7030A0"/>
                </a:solidFill>
                <a:highlight>
                  <a:srgbClr val="00FF00"/>
                </a:highlight>
              </a:rPr>
              <a:t>3. Αναζητούμε στο Διαδίκτυο βιβλιογραφία, ορολογία, ορισμούς, σχετικά.</a:t>
            </a:r>
          </a:p>
          <a:p>
            <a:pPr eaLnBrk="1" hangingPunct="1">
              <a:spcBef>
                <a:spcPct val="0"/>
              </a:spcBef>
              <a:buClrTx/>
              <a:buFontTx/>
              <a:buNone/>
            </a:pPr>
            <a:r>
              <a:rPr lang="el-GR" altLang="en-US" sz="1800" dirty="0">
                <a:solidFill>
                  <a:srgbClr val="7030A0"/>
                </a:solidFill>
                <a:highlight>
                  <a:srgbClr val="00FF00"/>
                </a:highlight>
              </a:rPr>
              <a:t>4. Συντάσσουμε περιληπτικό σημείωμα (όχι πάνω από μία σελίδα) με τη σύνοψη όσων αποκομίσαμε.</a:t>
            </a:r>
          </a:p>
          <a:p>
            <a:pPr eaLnBrk="1" hangingPunct="1">
              <a:spcBef>
                <a:spcPct val="0"/>
              </a:spcBef>
              <a:buClrTx/>
              <a:buFontTx/>
              <a:buNone/>
            </a:pPr>
            <a:r>
              <a:rPr lang="el-GR" altLang="en-US" sz="1800" dirty="0">
                <a:solidFill>
                  <a:srgbClr val="7030A0"/>
                </a:solidFill>
                <a:highlight>
                  <a:srgbClr val="00FF00"/>
                </a:highlight>
              </a:rPr>
              <a:t>5. </a:t>
            </a:r>
            <a:r>
              <a:rPr lang="el-GR" altLang="en-US" sz="1800" dirty="0" err="1">
                <a:solidFill>
                  <a:srgbClr val="7030A0"/>
                </a:solidFill>
                <a:highlight>
                  <a:srgbClr val="00FF00"/>
                </a:highlight>
              </a:rPr>
              <a:t>Ανταλλάσουμε</a:t>
            </a:r>
            <a:r>
              <a:rPr lang="el-GR" altLang="en-US" sz="1800" dirty="0">
                <a:solidFill>
                  <a:srgbClr val="7030A0"/>
                </a:solidFill>
                <a:highlight>
                  <a:srgbClr val="00FF00"/>
                </a:highlight>
              </a:rPr>
              <a:t> πληροφορίες και γνώσεις με συναδέλφους και φίλους.</a:t>
            </a:r>
          </a:p>
          <a:p>
            <a:pPr eaLnBrk="1" hangingPunct="1">
              <a:spcBef>
                <a:spcPct val="0"/>
              </a:spcBef>
              <a:buClrTx/>
              <a:buFontTx/>
              <a:buNone/>
            </a:pPr>
            <a:r>
              <a:rPr lang="el-GR" altLang="en-US" sz="1800" dirty="0">
                <a:solidFill>
                  <a:srgbClr val="7030A0"/>
                </a:solidFill>
                <a:highlight>
                  <a:srgbClr val="00FF00"/>
                </a:highlight>
              </a:rPr>
              <a:t>6. Εμπλουτίζουμε διαρκώς το αρχείο με στοιχεία και δεδομένα.</a:t>
            </a:r>
          </a:p>
          <a:p>
            <a:pPr eaLnBrk="1" hangingPunct="1">
              <a:spcBef>
                <a:spcPct val="0"/>
              </a:spcBef>
              <a:buClrTx/>
              <a:buFontTx/>
              <a:buNone/>
            </a:pPr>
            <a:r>
              <a:rPr lang="el-GR" altLang="en-US" sz="1800" dirty="0">
                <a:solidFill>
                  <a:srgbClr val="7030A0"/>
                </a:solidFill>
                <a:highlight>
                  <a:srgbClr val="00FF00"/>
                </a:highlight>
              </a:rPr>
              <a:t>7. Είμαστε έτοιμοι κάθε στιγμή να εκθέσουμε προφορικά και γραπτά τις μέχρι τώρα γνώσεις μας.</a:t>
            </a:r>
          </a:p>
          <a:p>
            <a:pPr eaLnBrk="1" hangingPunct="1">
              <a:spcBef>
                <a:spcPct val="0"/>
              </a:spcBef>
              <a:buClrTx/>
              <a:buFontTx/>
              <a:buNone/>
            </a:pPr>
            <a:r>
              <a:rPr lang="el-GR" altLang="en-US" sz="1800" dirty="0">
                <a:solidFill>
                  <a:srgbClr val="7030A0"/>
                </a:solidFill>
                <a:highlight>
                  <a:srgbClr val="00FF00"/>
                </a:highlight>
              </a:rPr>
              <a:t>8. Κανείς δεν τα ξέρει όλα, η Γνώση εξελίσσεται, για βίου μάθηση…</a:t>
            </a:r>
          </a:p>
        </p:txBody>
      </p:sp>
    </p:spTree>
    <p:extLst>
      <p:ext uri="{BB962C8B-B14F-4D97-AF65-F5344CB8AC3E}">
        <p14:creationId xmlns:p14="http://schemas.microsoft.com/office/powerpoint/2010/main" val="40904626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9355B-35A4-B7CE-8FB4-E539F007CAA5}"/>
              </a:ext>
            </a:extLst>
          </p:cNvPr>
          <p:cNvSpPr>
            <a:spLocks noGrp="1"/>
          </p:cNvSpPr>
          <p:nvPr>
            <p:ph type="ctrTitle"/>
          </p:nvPr>
        </p:nvSpPr>
        <p:spPr/>
        <p:txBody>
          <a:bodyPr/>
          <a:lstStyle/>
          <a:p>
            <a:pPr eaLnBrk="1" hangingPunct="1">
              <a:defRPr/>
            </a:pPr>
            <a:r>
              <a:rPr lang="el-GR" altLang="en-US" sz="3200" dirty="0"/>
              <a:t>Μια πρώτη βιβλιογραφική αναζήτηση</a:t>
            </a:r>
            <a:endParaRPr lang="en-US" sz="3200" dirty="0"/>
          </a:p>
        </p:txBody>
      </p:sp>
      <p:sp>
        <p:nvSpPr>
          <p:cNvPr id="3" name="Subtitle 2">
            <a:extLst>
              <a:ext uri="{FF2B5EF4-FFF2-40B4-BE49-F238E27FC236}">
                <a16:creationId xmlns:a16="http://schemas.microsoft.com/office/drawing/2014/main" id="{A17DF7DC-90FC-FF86-65B9-1F15C1C713EC}"/>
              </a:ext>
            </a:extLst>
          </p:cNvPr>
          <p:cNvSpPr>
            <a:spLocks noGrp="1"/>
          </p:cNvSpPr>
          <p:nvPr>
            <p:ph type="subTitle" idx="1"/>
          </p:nvPr>
        </p:nvSpPr>
        <p:spPr/>
        <p:txBody>
          <a:bodyPr/>
          <a:lstStyle/>
          <a:p>
            <a:pPr eaLnBrk="1" hangingPunct="1">
              <a:defRPr/>
            </a:pPr>
            <a:r>
              <a:rPr lang="el-GR" altLang="en-US" b="1" i="1" u="sng" dirty="0">
                <a:solidFill>
                  <a:srgbClr val="7030A0"/>
                </a:solidFill>
                <a:highlight>
                  <a:srgbClr val="00FF00"/>
                </a:highlight>
                <a:hlinkClick r:id="rId2">
                  <a:extLst>
                    <a:ext uri="{A12FA001-AC4F-418D-AE19-62706E023703}">
                      <ahyp:hlinkClr xmlns:ahyp="http://schemas.microsoft.com/office/drawing/2018/hyperlinkcolor" val="tx"/>
                    </a:ext>
                  </a:extLst>
                </a:hlinkClick>
              </a:rPr>
              <a:t>Το Διαδίκτυο και η Ρομποτική Τεχνητή Νοημοσύνη (</a:t>
            </a:r>
            <a:r>
              <a:rPr lang="en-US" altLang="en-US" b="1" i="1" u="sng" dirty="0">
                <a:solidFill>
                  <a:srgbClr val="7030A0"/>
                </a:solidFill>
                <a:highlight>
                  <a:srgbClr val="00FF00"/>
                </a:highlight>
                <a:hlinkClick r:id="rId2">
                  <a:extLst>
                    <a:ext uri="{A12FA001-AC4F-418D-AE19-62706E023703}">
                      <ahyp:hlinkClr xmlns:ahyp="http://schemas.microsoft.com/office/drawing/2018/hyperlinkcolor" val="tx"/>
                    </a:ext>
                  </a:extLst>
                </a:hlinkClick>
              </a:rPr>
              <a:t>AI) </a:t>
            </a:r>
            <a:r>
              <a:rPr lang="el-GR" altLang="en-US" b="1" i="1" u="sng" dirty="0">
                <a:solidFill>
                  <a:srgbClr val="7030A0"/>
                </a:solidFill>
                <a:highlight>
                  <a:srgbClr val="00FF00"/>
                </a:highlight>
                <a:hlinkClick r:id="rId2">
                  <a:extLst>
                    <a:ext uri="{A12FA001-AC4F-418D-AE19-62706E023703}">
                      <ahyp:hlinkClr xmlns:ahyp="http://schemas.microsoft.com/office/drawing/2018/hyperlinkcolor" val="tx"/>
                    </a:ext>
                  </a:extLst>
                </a:hlinkClick>
              </a:rPr>
              <a:t>είναι ένα πολύτιμο εργαλείο.</a:t>
            </a:r>
            <a:endParaRPr lang="en-US" b="1" i="1" dirty="0">
              <a:solidFill>
                <a:srgbClr val="7030A0"/>
              </a:solidFill>
              <a:highlight>
                <a:srgbClr val="00FF00"/>
              </a:highlight>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title" idx="4294967295"/>
          </p:nvPr>
        </p:nvSpPr>
        <p:spPr>
          <a:xfrm>
            <a:off x="1981201" y="125413"/>
            <a:ext cx="8220075" cy="14351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b="1" dirty="0">
                <a:solidFill>
                  <a:srgbClr val="0070C0"/>
                </a:solidFill>
                <a:highlight>
                  <a:srgbClr val="00FF00"/>
                </a:highlight>
              </a:rPr>
              <a:t>ΕΝΕΡΓΗΤΙΚΗ ΑΚΡΟΑΣΗ ΚΑΙ ΠΡΟΣΕΚΤΙΚΗ ΑΝΑΓΝΩΣΗ</a:t>
            </a:r>
          </a:p>
        </p:txBody>
      </p:sp>
      <p:sp>
        <p:nvSpPr>
          <p:cNvPr id="19458" name="Rectangle 2"/>
          <p:cNvSpPr>
            <a:spLocks noGrp="1" noChangeArrowheads="1"/>
          </p:cNvSpPr>
          <p:nvPr>
            <p:ph type="body" idx="1"/>
          </p:nvPr>
        </p:nvSpPr>
        <p:spPr>
          <a:xfrm>
            <a:off x="1981201" y="1600200"/>
            <a:ext cx="8220075" cy="4521200"/>
          </a:xfrm>
          <a:ln/>
        </p:spPr>
        <p:txBody>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400" b="1" dirty="0"/>
              <a:t>Είμαστε δημόσιοι υπάλληλοι. Πριν απολαύσουμε τη χαρά της πρωτοβουλίας και της μεγιστοποίησης της δημιουργικότητάς μας στο εργασιακό περιβάλλον και στα πλαίσια των υπηρεσιακών καθηκόντων μας πρέπει να μάθουμε όλοι μας: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400" b="1" dirty="0"/>
              <a:t>1. να συγκεντρωνόμαστε (</a:t>
            </a:r>
            <a:r>
              <a:rPr lang="el-GR" sz="2400" b="1" dirty="0" err="1"/>
              <a:t>focus</a:t>
            </a:r>
            <a:r>
              <a:rPr lang="el-GR" sz="2400" b="1" dirty="0"/>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400" b="1" dirty="0"/>
              <a:t>2. να αναγιγνώσκουμε πολύ προσεκτικά τους Νόμους, τα Προεδρικά Διατάγματα, τις Υπουργικές Αποφάσεις, τις Εγκυκλίους και κάθε έγγραφο που μας χρεώνεται.</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400" b="1" dirty="0"/>
              <a:t>3. Να ενημερωνόμαστε για τις νομολογίες (άγνοια αντικειμένου δεν δικαιολογείται).</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sz="2400" b="1" dirty="0"/>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1981201" y="125413"/>
            <a:ext cx="8220075" cy="14351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t>Συνέχεια ...του δεοντολογικού “δεκαλόγου”</a:t>
            </a:r>
          </a:p>
        </p:txBody>
      </p:sp>
      <p:sp>
        <p:nvSpPr>
          <p:cNvPr id="20482" name="Rectangle 2"/>
          <p:cNvSpPr>
            <a:spLocks noGrp="1" noChangeArrowheads="1"/>
          </p:cNvSpPr>
          <p:nvPr>
            <p:ph type="body" idx="1"/>
          </p:nvPr>
        </p:nvSpPr>
        <p:spPr>
          <a:xfrm>
            <a:off x="1981201" y="1600200"/>
            <a:ext cx="8220075" cy="4521200"/>
          </a:xfrm>
          <a:ln/>
        </p:spPr>
        <p:txBody>
          <a:bodyPr>
            <a:noAutofit/>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3600" b="1" dirty="0"/>
              <a:t>4. να ακούμε πολύ προσεκτικά (ενεργητική ακρόαση)</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3600" b="1" dirty="0"/>
              <a:t>5. να εκφράζουμε, να εκδηλώνουμε εμπράκτως και να δείχνουμε ΕΝΣΥΝΑΙΣΘΗΣΗ (να μπαίνουμε στη θέση του άλλου, όντας ταυτόχρονα “στο πετσί” του δικού μας κοινωνικού “ρόλου”)</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1981201" y="125413"/>
            <a:ext cx="8220075" cy="14351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b="1" dirty="0"/>
              <a:t>Για να πετύχουμε το “άριστα” στην αξιολόγηση... </a:t>
            </a:r>
          </a:p>
        </p:txBody>
      </p:sp>
      <p:sp>
        <p:nvSpPr>
          <p:cNvPr id="21506" name="Rectangle 2"/>
          <p:cNvSpPr>
            <a:spLocks noGrp="1" noChangeArrowheads="1"/>
          </p:cNvSpPr>
          <p:nvPr>
            <p:ph type="body" idx="1"/>
          </p:nvPr>
        </p:nvSpPr>
        <p:spPr>
          <a:xfrm>
            <a:off x="1981201" y="1600200"/>
            <a:ext cx="8220075" cy="4521200"/>
          </a:xfrm>
          <a:ln/>
        </p:spPr>
        <p:txBody>
          <a:bodyPr>
            <a:noAutofit/>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3200" b="1" dirty="0"/>
              <a:t>6. δεν κατακρίνουμε και δεν απαξιώνουμε κανέναν και καμία. Καλό είναι να ξεκινάμε πάντα με καλή διάθεση και θετική ενέργεια και να επιδιώκουμε λύσεις που καταλήγουν σε αμοιβαίο κέρδος για όλα τα εμπλεκόμενα μέρη (</a:t>
            </a:r>
            <a:r>
              <a:rPr lang="el-GR" sz="3200" b="1" dirty="0" err="1"/>
              <a:t>win-win</a:t>
            </a:r>
            <a:r>
              <a:rPr lang="el-GR" sz="3200" b="1" dirty="0"/>
              <a:t> </a:t>
            </a:r>
            <a:r>
              <a:rPr lang="el-GR" sz="3200" b="1" dirty="0" err="1"/>
              <a:t>situation</a:t>
            </a:r>
            <a:r>
              <a:rPr lang="el-GR" sz="3200" b="1" dirty="0"/>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3200" b="1" dirty="0"/>
              <a:t>7. επικροτούμε σθεναρά και επιβραβεύουμε με όποιον τρόπο μπορούμε τα επιτεύγματα και τις άριστες επιδόσεις των άλλων...</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idx="4294967295"/>
          </p:nvPr>
        </p:nvSpPr>
        <p:spPr>
          <a:xfrm>
            <a:off x="1981201" y="125413"/>
            <a:ext cx="8220075" cy="14351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b="1" dirty="0"/>
              <a:t>Ο δεκάλογος του καλού υπαλλήλου συνεχίζεται...</a:t>
            </a:r>
          </a:p>
        </p:txBody>
      </p:sp>
      <p:sp>
        <p:nvSpPr>
          <p:cNvPr id="22530" name="Rectangle 2"/>
          <p:cNvSpPr>
            <a:spLocks noGrp="1" noChangeArrowheads="1"/>
          </p:cNvSpPr>
          <p:nvPr>
            <p:ph type="body" idx="1"/>
          </p:nvPr>
        </p:nvSpPr>
        <p:spPr>
          <a:xfrm>
            <a:off x="1981201" y="1600200"/>
            <a:ext cx="8220075" cy="4521200"/>
          </a:xfrm>
          <a:ln/>
        </p:spPr>
        <p:txBody>
          <a:bodyPr>
            <a:normAutofit/>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400" b="1" dirty="0"/>
              <a:t>8. είμαστε πάντα εποικοδομητικοί δίνοντας πάντα προτεραιότητα στο Κοινό Καλό και στο παραγόμενο Αγαθό για το κοινωνικό σύνολο.</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400" b="1" dirty="0"/>
              <a:t>9. διαχειριζόμαστε τις κρίσεις των άλλων, αλλά κυρίως ...τις δικές μας με χιούμορ και καλή καρδιά.</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400" b="1" dirty="0"/>
              <a:t>10. ΑΓΑΠΗ, ΑΓΑΠΗ, ΑΓΑΠΗ, το κλειδί που ανοίγει όλες τις πόρτες. Αγαπήστε, γνωρίστε, αποδεχθείτε τον εαυτό σας και μόνον τότε, μόνον έτσι θα μπορέσετε να δείξετε στους άλλους την άδολη, την ειλικρινή, την αυθόρμητη συμπάθειά σας, ακόμα κι όταν διαφωνείτε. ΕΙΔΙΚΑ ...ΤΟΤΕ!!!</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06F3C5-AC52-45C5-6A32-D13FDEE85CDE}"/>
              </a:ext>
            </a:extLst>
          </p:cNvPr>
          <p:cNvSpPr>
            <a:spLocks noGrp="1"/>
          </p:cNvSpPr>
          <p:nvPr>
            <p:ph type="title"/>
          </p:nvPr>
        </p:nvSpPr>
        <p:spPr/>
        <p:txBody>
          <a:bodyPr>
            <a:noAutofit/>
          </a:bodyPr>
          <a:lstStyle/>
          <a:p>
            <a:r>
              <a:rPr lang="el-GR" sz="3200" b="1" dirty="0">
                <a:highlight>
                  <a:srgbClr val="FFFF00"/>
                </a:highlight>
              </a:rPr>
              <a:t>Μία γενική συμβουλή: </a:t>
            </a:r>
            <a:r>
              <a:rPr lang="el-GR" sz="3200" b="1" dirty="0"/>
              <a:t>πέρα από την απαραίτητη ΕΝΕΡΓΗΤΙΚΗ ΑΝΑΓΝΩΣΗ/ΑΚΡΟΑΣΗ, απαιτούνται: προσεκτική παρατήρηση, αξιολόγηση των δεδομένων, μελέτη, εξάσκηση τής κριτικής σκέψης, </a:t>
            </a:r>
            <a:r>
              <a:rPr lang="el-GR" sz="3200" b="1" dirty="0" err="1"/>
              <a:t>ακριβοδικία</a:t>
            </a:r>
            <a:r>
              <a:rPr lang="el-GR" sz="3200" b="1" dirty="0"/>
              <a:t> στη λήψη αποφάσεων (όχι μεροληψία, ούτε καν απέναντι στον εαυτό μας ή στους «δικούς μας ανθρώπους»).</a:t>
            </a:r>
          </a:p>
        </p:txBody>
      </p:sp>
      <p:sp>
        <p:nvSpPr>
          <p:cNvPr id="3" name="Θέση κειμένου 2">
            <a:extLst>
              <a:ext uri="{FF2B5EF4-FFF2-40B4-BE49-F238E27FC236}">
                <a16:creationId xmlns:a16="http://schemas.microsoft.com/office/drawing/2014/main" id="{F8197460-BEC1-A66C-C984-7EB16F53C58E}"/>
              </a:ext>
            </a:extLst>
          </p:cNvPr>
          <p:cNvSpPr>
            <a:spLocks noGrp="1"/>
          </p:cNvSpPr>
          <p:nvPr>
            <p:ph type="body" idx="1"/>
          </p:nvPr>
        </p:nvSpPr>
        <p:spPr/>
        <p:txBody>
          <a:bodyPr/>
          <a:lstStyle/>
          <a:p>
            <a:r>
              <a:rPr lang="el-GR" b="1" i="1" dirty="0">
                <a:solidFill>
                  <a:srgbClr val="7030A0"/>
                </a:solidFill>
                <a:highlight>
                  <a:srgbClr val="00FFFF"/>
                </a:highlight>
              </a:rPr>
              <a:t>Όταν είμαστε αυστηροί απέναντι στον εαυτό μας δεν κινδυνεύουμε να εκπλαγούμε από τη σφοδρότητα των επιθέσεων των «άλλων». Οι «άλλοι»</a:t>
            </a:r>
            <a:br>
              <a:rPr lang="el-GR" b="1" i="1" dirty="0">
                <a:solidFill>
                  <a:srgbClr val="7030A0"/>
                </a:solidFill>
                <a:highlight>
                  <a:srgbClr val="00FFFF"/>
                </a:highlight>
              </a:rPr>
            </a:br>
            <a:r>
              <a:rPr lang="el-GR" b="1" i="1" dirty="0">
                <a:solidFill>
                  <a:srgbClr val="7030A0"/>
                </a:solidFill>
                <a:highlight>
                  <a:srgbClr val="00FFFF"/>
                </a:highlight>
              </a:rPr>
              <a:t> είμαστε εμείς. Στους άλλους τα ελαττώματα που δεν έχουμε συγχωρήσει στον εαυτό μας ΕΚΝΕΥΡΙΖΟΥΝ ΕΜΑΣ ΤΟΥΣ ΙΔΙΟΥΣ…</a:t>
            </a:r>
          </a:p>
        </p:txBody>
      </p:sp>
    </p:spTree>
    <p:extLst>
      <p:ext uri="{BB962C8B-B14F-4D97-AF65-F5344CB8AC3E}">
        <p14:creationId xmlns:p14="http://schemas.microsoft.com/office/powerpoint/2010/main" val="32780067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0D6693-7952-2D50-556E-2DD681386217}"/>
              </a:ext>
            </a:extLst>
          </p:cNvPr>
          <p:cNvSpPr>
            <a:spLocks noGrp="1"/>
          </p:cNvSpPr>
          <p:nvPr>
            <p:ph type="title"/>
          </p:nvPr>
        </p:nvSpPr>
        <p:spPr/>
        <p:txBody>
          <a:bodyPr>
            <a:normAutofit fontScale="90000"/>
          </a:bodyPr>
          <a:lstStyle/>
          <a:p>
            <a:r>
              <a:rPr lang="el-GR" b="1" dirty="0">
                <a:solidFill>
                  <a:srgbClr val="7030A0"/>
                </a:solidFill>
                <a:highlight>
                  <a:srgbClr val="00FFFF"/>
                </a:highlight>
              </a:rPr>
              <a:t>ΣΥΝ-ΧΩΡΕΣΗ: επιτρέπω στον/στη/στο «Άλλο» να συνυπάρξει μαζί μου στον ίδιο χώρο και χρόνο.</a:t>
            </a:r>
          </a:p>
        </p:txBody>
      </p:sp>
      <p:sp>
        <p:nvSpPr>
          <p:cNvPr id="3" name="Θέση κειμένου 2">
            <a:extLst>
              <a:ext uri="{FF2B5EF4-FFF2-40B4-BE49-F238E27FC236}">
                <a16:creationId xmlns:a16="http://schemas.microsoft.com/office/drawing/2014/main" id="{D1F5223A-3B94-4F21-72F2-8CA8FC9868B8}"/>
              </a:ext>
            </a:extLst>
          </p:cNvPr>
          <p:cNvSpPr>
            <a:spLocks noGrp="1"/>
          </p:cNvSpPr>
          <p:nvPr>
            <p:ph type="body" idx="1"/>
          </p:nvPr>
        </p:nvSpPr>
        <p:spPr/>
        <p:txBody>
          <a:bodyPr/>
          <a:lstStyle/>
          <a:p>
            <a:r>
              <a:rPr lang="el-GR" b="1" dirty="0">
                <a:solidFill>
                  <a:srgbClr val="0070C0"/>
                </a:solidFill>
                <a:highlight>
                  <a:srgbClr val="00FF00"/>
                </a:highlight>
              </a:rPr>
              <a:t>«Η Κόλαση είναι οι άλλοι», αφορίζει ο Ζαν-Πωλ Σαρτρ στη «Ναυτία» του.</a:t>
            </a:r>
          </a:p>
          <a:p>
            <a:r>
              <a:rPr lang="el-GR" b="1" dirty="0">
                <a:solidFill>
                  <a:srgbClr val="0070C0"/>
                </a:solidFill>
                <a:highlight>
                  <a:srgbClr val="00FF00"/>
                </a:highlight>
              </a:rPr>
              <a:t>Αυτή ίσως η άποψη τον εμπόδιζε να δεχτεί το Νόμπελ Λογοτεχνίας.</a:t>
            </a:r>
          </a:p>
          <a:p>
            <a:r>
              <a:rPr lang="el-GR" b="1" i="1" u="sng" dirty="0">
                <a:solidFill>
                  <a:srgbClr val="C00000"/>
                </a:solidFill>
                <a:highlight>
                  <a:srgbClr val="FFFF00"/>
                </a:highlight>
              </a:rPr>
              <a:t>(θέμα για συζήτηση με τη μέθοδο τού </a:t>
            </a:r>
            <a:r>
              <a:rPr lang="en-US" b="1" i="1" u="sng" dirty="0">
                <a:solidFill>
                  <a:srgbClr val="C00000"/>
                </a:solidFill>
                <a:highlight>
                  <a:srgbClr val="FFFF00"/>
                </a:highlight>
              </a:rPr>
              <a:t>brainstorming).</a:t>
            </a:r>
            <a:endParaRPr lang="el-GR" b="1" i="1" u="sng" dirty="0">
              <a:solidFill>
                <a:srgbClr val="C00000"/>
              </a:solidFill>
              <a:highlight>
                <a:srgbClr val="FFFF00"/>
              </a:highlight>
            </a:endParaRPr>
          </a:p>
        </p:txBody>
      </p:sp>
    </p:spTree>
    <p:extLst>
      <p:ext uri="{BB962C8B-B14F-4D97-AF65-F5344CB8AC3E}">
        <p14:creationId xmlns:p14="http://schemas.microsoft.com/office/powerpoint/2010/main" val="33226346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idx="4294967295"/>
          </p:nvPr>
        </p:nvSpPr>
        <p:spPr>
          <a:xfrm>
            <a:off x="1981201" y="277813"/>
            <a:ext cx="8220075" cy="11303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b="1" i="1">
                <a:solidFill>
                  <a:srgbClr val="FF0000"/>
                </a:solidFill>
              </a:rPr>
              <a:t>Συζήτηση</a:t>
            </a:r>
          </a:p>
        </p:txBody>
      </p:sp>
      <p:sp>
        <p:nvSpPr>
          <p:cNvPr id="24578" name="Rectangle 2"/>
          <p:cNvSpPr>
            <a:spLocks noGrp="1" noChangeArrowheads="1"/>
          </p:cNvSpPr>
          <p:nvPr>
            <p:ph type="body" idx="1"/>
          </p:nvPr>
        </p:nvSpPr>
        <p:spPr>
          <a:xfrm>
            <a:off x="1981201" y="1600200"/>
            <a:ext cx="8220075" cy="4521200"/>
          </a:xfrm>
          <a:ln/>
        </p:spPr>
        <p:txBody>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000" b="1" dirty="0"/>
              <a:t>- “καλύτερα τελευταίος στον παράδεισο παρά πρώτος στην κόλαση”</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000" b="1" dirty="0"/>
              <a:t>- τι θα κερδίσεις αν αξιολογηθείς με άριστα και οι παρεχόμενες υπηρεσίες από μια οργανική μονάδα είναι πολύ φτωχές σε σχέση με τον προγραμματισμό και τη </a:t>
            </a:r>
            <a:r>
              <a:rPr lang="el-GR" sz="2000" b="1" dirty="0" err="1"/>
              <a:t>στοχοθεσία</a:t>
            </a:r>
            <a:r>
              <a:rPr lang="el-GR" sz="2000" b="1" dirty="0"/>
              <a:t> της;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000" b="1" dirty="0"/>
              <a:t>- το ζητούμενο δεν είναι η βαθμοθηρία, αλλά η αποτελεσματικότητα, η λειτουργικότητα, η παραγωγικότητα, η δημιουργικότητα, η εργατικότητα και η </a:t>
            </a:r>
            <a:r>
              <a:rPr lang="el-GR" sz="2000" b="1" dirty="0">
                <a:solidFill>
                  <a:srgbClr val="81D41A"/>
                </a:solidFill>
                <a:effectLst>
                  <a:outerShdw blurRad="38100" dist="38100" dir="2700000" algn="tl">
                    <a:srgbClr val="FFFFFF"/>
                  </a:outerShdw>
                </a:effectLst>
              </a:rPr>
              <a:t>ΣΥΜΒΑΤΟΤΗΤΑ (</a:t>
            </a:r>
            <a:r>
              <a:rPr lang="el-GR" sz="2000" b="1" dirty="0" err="1">
                <a:solidFill>
                  <a:srgbClr val="81D41A"/>
                </a:solidFill>
                <a:effectLst>
                  <a:outerShdw blurRad="38100" dist="38100" dir="2700000" algn="tl">
                    <a:srgbClr val="FFFFFF"/>
                  </a:outerShdw>
                </a:effectLst>
              </a:rPr>
              <a:t>compatibility</a:t>
            </a:r>
            <a:r>
              <a:rPr lang="el-GR" sz="2000" b="1" dirty="0">
                <a:solidFill>
                  <a:srgbClr val="81D41A"/>
                </a:solidFill>
                <a:effectLst>
                  <a:outerShdw blurRad="38100" dist="38100" dir="2700000" algn="tl">
                    <a:srgbClr val="FFFFFF"/>
                  </a:outerShdw>
                </a:effectLst>
              </a:rPr>
              <a:t>) ΚΑΘΕ ΕΝΟΣ / ΚΑΘΕ ΜΙΑΣ ΜΕ ΌΛΟΥΣ ΤΟΥΣ ΆΛΛΟΥΣ</a:t>
            </a:r>
            <a:r>
              <a:rPr lang="el-GR" sz="2000" b="1" dirty="0"/>
              <a:t> (παρ’ όλα αυτά, για να προλάβω τις λογικές αντιρρήσεις σας, οι μαθηματικές πιθανότητες της τέλειας συνεργασίας και της απόλυτης επιτυχίας είναι μικρότερες… από τον πρώτο λαχνό του πρωτοχρονιάτικου λαχείου)</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2133465-0CE6-6214-4418-04A937227B1F}"/>
              </a:ext>
            </a:extLst>
          </p:cNvPr>
          <p:cNvSpPr>
            <a:spLocks noGrp="1"/>
          </p:cNvSpPr>
          <p:nvPr>
            <p:ph type="title"/>
          </p:nvPr>
        </p:nvSpPr>
        <p:spPr/>
        <p:txBody>
          <a:bodyPr/>
          <a:lstStyle/>
          <a:p>
            <a:r>
              <a:rPr lang="el-GR" dirty="0"/>
              <a:t>Τα «εγώ» και το «εμείς»</a:t>
            </a:r>
          </a:p>
        </p:txBody>
      </p:sp>
      <p:sp>
        <p:nvSpPr>
          <p:cNvPr id="3" name="Θέση κειμένου 2">
            <a:extLst>
              <a:ext uri="{FF2B5EF4-FFF2-40B4-BE49-F238E27FC236}">
                <a16:creationId xmlns:a16="http://schemas.microsoft.com/office/drawing/2014/main" id="{3DA65965-7A15-EEFD-8083-72ADE08B2BC0}"/>
              </a:ext>
            </a:extLst>
          </p:cNvPr>
          <p:cNvSpPr>
            <a:spLocks noGrp="1"/>
          </p:cNvSpPr>
          <p:nvPr>
            <p:ph type="body" idx="1"/>
          </p:nvPr>
        </p:nvSpPr>
        <p:spPr/>
        <p:txBody>
          <a:bodyPr>
            <a:normAutofit lnSpcReduction="10000"/>
          </a:bodyPr>
          <a:lstStyle/>
          <a:p>
            <a:r>
              <a:rPr lang="el-GR" b="1" i="1" dirty="0">
                <a:solidFill>
                  <a:srgbClr val="FF0000"/>
                </a:solidFill>
                <a:highlight>
                  <a:srgbClr val="FFFF00"/>
                </a:highlight>
              </a:rPr>
              <a:t>Άτομο και συλλογικότητες από την Πρώτη Βιομηχανική Επανάσταση μέχρι την Τέταρτη Ρομποτική Επανάσταση.</a:t>
            </a:r>
          </a:p>
          <a:p>
            <a:r>
              <a:rPr lang="el-GR" b="1" i="1" dirty="0">
                <a:solidFill>
                  <a:srgbClr val="0070C0"/>
                </a:solidFill>
                <a:highlight>
                  <a:srgbClr val="00FFFF"/>
                </a:highlight>
              </a:rPr>
              <a:t>Διαφωτισμός, Ρομαντισμός, </a:t>
            </a:r>
            <a:r>
              <a:rPr lang="el-GR" b="1" i="1" dirty="0" err="1">
                <a:solidFill>
                  <a:srgbClr val="0070C0"/>
                </a:solidFill>
                <a:highlight>
                  <a:srgbClr val="00FFFF"/>
                </a:highlight>
              </a:rPr>
              <a:t>ατομοκεντρικός</a:t>
            </a:r>
            <a:r>
              <a:rPr lang="el-GR" b="1" i="1" dirty="0">
                <a:solidFill>
                  <a:srgbClr val="0070C0"/>
                </a:solidFill>
                <a:highlight>
                  <a:srgbClr val="00FFFF"/>
                </a:highlight>
              </a:rPr>
              <a:t> εγωισμός, Νεωτερική-</a:t>
            </a:r>
            <a:r>
              <a:rPr lang="el-GR" b="1" i="1" dirty="0" err="1">
                <a:solidFill>
                  <a:srgbClr val="0070C0"/>
                </a:solidFill>
                <a:highlight>
                  <a:srgbClr val="00FFFF"/>
                </a:highlight>
              </a:rPr>
              <a:t>Μετανεωτερική</a:t>
            </a:r>
            <a:r>
              <a:rPr lang="el-GR" b="1" i="1" dirty="0">
                <a:solidFill>
                  <a:srgbClr val="0070C0"/>
                </a:solidFill>
                <a:highlight>
                  <a:srgbClr val="00FFFF"/>
                </a:highlight>
              </a:rPr>
              <a:t> εποχή (Μοντερνισμός-Μεταμοντερνισμός)…</a:t>
            </a:r>
          </a:p>
        </p:txBody>
      </p:sp>
    </p:spTree>
    <p:extLst>
      <p:ext uri="{BB962C8B-B14F-4D97-AF65-F5344CB8AC3E}">
        <p14:creationId xmlns:p14="http://schemas.microsoft.com/office/powerpoint/2010/main" val="905994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99EE4B4-88FE-5658-A897-6CA9733C9514}"/>
              </a:ext>
            </a:extLst>
          </p:cNvPr>
          <p:cNvSpPr>
            <a:spLocks noGrp="1"/>
          </p:cNvSpPr>
          <p:nvPr>
            <p:ph type="title"/>
          </p:nvPr>
        </p:nvSpPr>
        <p:spPr/>
        <p:txBody>
          <a:bodyPr/>
          <a:lstStyle/>
          <a:p>
            <a:r>
              <a:rPr lang="el-GR" b="1" i="1" u="sng" dirty="0">
                <a:solidFill>
                  <a:srgbClr val="7030A0"/>
                </a:solidFill>
                <a:highlight>
                  <a:srgbClr val="00FFFF"/>
                </a:highlight>
              </a:rPr>
              <a:t>Η σημερινή εκπαιδευτική συνεδρία μας:</a:t>
            </a:r>
          </a:p>
        </p:txBody>
      </p:sp>
      <p:sp>
        <p:nvSpPr>
          <p:cNvPr id="3" name="Θέση περιεχομένου 2">
            <a:extLst>
              <a:ext uri="{FF2B5EF4-FFF2-40B4-BE49-F238E27FC236}">
                <a16:creationId xmlns:a16="http://schemas.microsoft.com/office/drawing/2014/main" id="{39F2B1B2-E639-2A3E-47F6-894D137773C7}"/>
              </a:ext>
            </a:extLst>
          </p:cNvPr>
          <p:cNvSpPr>
            <a:spLocks noGrp="1"/>
          </p:cNvSpPr>
          <p:nvPr>
            <p:ph idx="1"/>
          </p:nvPr>
        </p:nvSpPr>
        <p:spPr/>
        <p:txBody>
          <a:bodyPr>
            <a:normAutofit/>
          </a:bodyPr>
          <a:lstStyle/>
          <a:p>
            <a:r>
              <a:rPr lang="el-GR" sz="5400" b="1" dirty="0"/>
              <a:t>Ηγετικοί Ρόλοι και Συμπεριφορές - </a:t>
            </a:r>
            <a:r>
              <a:rPr lang="el-GR" sz="5400" b="1" dirty="0" err="1"/>
              <a:t>Διαδραστικό</a:t>
            </a:r>
            <a:r>
              <a:rPr lang="el-GR" sz="5400" b="1" dirty="0"/>
              <a:t> Εργαστήριο Ανατροφοδότησης</a:t>
            </a:r>
          </a:p>
          <a:p>
            <a:r>
              <a:rPr lang="el-GR" sz="5400" b="1" dirty="0"/>
              <a:t>ΕΙΣΗΓΗΤΗΣ: ΚΩΝΣΤΑΝΤΙΝΟΣ ΜΠΟΥΡΑΣ</a:t>
            </a:r>
          </a:p>
        </p:txBody>
      </p:sp>
    </p:spTree>
    <p:extLst>
      <p:ext uri="{BB962C8B-B14F-4D97-AF65-F5344CB8AC3E}">
        <p14:creationId xmlns:p14="http://schemas.microsoft.com/office/powerpoint/2010/main" val="40401005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52BBD0-3323-2ADA-92DA-0A8E119F66F3}"/>
              </a:ext>
            </a:extLst>
          </p:cNvPr>
          <p:cNvSpPr>
            <a:spLocks noGrp="1"/>
          </p:cNvSpPr>
          <p:nvPr>
            <p:ph type="ctrTitle"/>
          </p:nvPr>
        </p:nvSpPr>
        <p:spPr/>
        <p:txBody>
          <a:bodyPr>
            <a:normAutofit/>
          </a:bodyPr>
          <a:lstStyle/>
          <a:p>
            <a:r>
              <a:rPr lang="el-GR" sz="3200" b="1" dirty="0"/>
              <a:t>1. Έννοια της ομάδας &amp; στάδια ανάπτυξης.</a:t>
            </a:r>
            <a:br>
              <a:rPr lang="el-GR" sz="3200" b="1" dirty="0"/>
            </a:br>
            <a:r>
              <a:rPr lang="el-GR" sz="3200" b="1" dirty="0"/>
              <a:t>2. Χαρακτηριστικά, αξίες και κουλτούρα ομάδας.</a:t>
            </a:r>
            <a:br>
              <a:rPr lang="el-GR" sz="3200" b="1" dirty="0"/>
            </a:br>
            <a:r>
              <a:rPr lang="el-GR" sz="3200" b="1" dirty="0"/>
              <a:t>3. Στόχοι στο πλαίσιο της ομάδας και χαρακτηριστικά των στόχων της</a:t>
            </a:r>
            <a:br>
              <a:rPr lang="el-GR" sz="3200" b="1" dirty="0"/>
            </a:br>
            <a:r>
              <a:rPr lang="el-GR" sz="3200" b="1" dirty="0"/>
              <a:t>ομάδας</a:t>
            </a:r>
          </a:p>
        </p:txBody>
      </p:sp>
      <p:sp>
        <p:nvSpPr>
          <p:cNvPr id="3" name="Υπότιτλος 2">
            <a:extLst>
              <a:ext uri="{FF2B5EF4-FFF2-40B4-BE49-F238E27FC236}">
                <a16:creationId xmlns:a16="http://schemas.microsoft.com/office/drawing/2014/main" id="{370810C9-3E88-415E-A97B-32F421B62DFB}"/>
              </a:ext>
            </a:extLst>
          </p:cNvPr>
          <p:cNvSpPr>
            <a:spLocks noGrp="1"/>
          </p:cNvSpPr>
          <p:nvPr>
            <p:ph type="subTitle" idx="1"/>
          </p:nvPr>
        </p:nvSpPr>
        <p:spPr/>
        <p:txBody>
          <a:bodyPr>
            <a:normAutofit lnSpcReduction="10000"/>
          </a:bodyPr>
          <a:lstStyle/>
          <a:p>
            <a:r>
              <a:rPr lang="en-US" b="1" i="1" u="sng" dirty="0">
                <a:solidFill>
                  <a:srgbClr val="FF0000"/>
                </a:solidFill>
                <a:highlight>
                  <a:srgbClr val="FFFF00"/>
                </a:highlight>
              </a:rPr>
              <a:t>(</a:t>
            </a:r>
            <a:r>
              <a:rPr lang="el-GR" b="1" i="1" u="sng" dirty="0">
                <a:solidFill>
                  <a:srgbClr val="FF0000"/>
                </a:solidFill>
                <a:highlight>
                  <a:srgbClr val="FFFF00"/>
                </a:highlight>
              </a:rPr>
              <a:t>παρακαλώ μετά από προσεκτική-ενεργητική </a:t>
            </a:r>
            <a:r>
              <a:rPr lang="el-GR" b="1" i="1" u="sng" dirty="0" err="1">
                <a:solidFill>
                  <a:srgbClr val="FF0000"/>
                </a:solidFill>
                <a:highlight>
                  <a:srgbClr val="FFFF00"/>
                </a:highlight>
              </a:rPr>
              <a:t>συνδημιουργική</a:t>
            </a:r>
            <a:r>
              <a:rPr lang="el-GR" b="1" i="1" u="sng" dirty="0">
                <a:solidFill>
                  <a:srgbClr val="FF0000"/>
                </a:solidFill>
                <a:highlight>
                  <a:srgbClr val="FFFF00"/>
                </a:highlight>
              </a:rPr>
              <a:t> ανάγνωση τού τίτλου, γράψτε στο </a:t>
            </a:r>
            <a:r>
              <a:rPr lang="en-US" b="1" i="1" u="sng" dirty="0">
                <a:solidFill>
                  <a:srgbClr val="FF0000"/>
                </a:solidFill>
                <a:highlight>
                  <a:srgbClr val="FFFF00"/>
                </a:highlight>
              </a:rPr>
              <a:t>chat </a:t>
            </a:r>
            <a:r>
              <a:rPr lang="el-GR" b="1" i="1" u="sng" dirty="0">
                <a:solidFill>
                  <a:srgbClr val="FF0000"/>
                </a:solidFill>
                <a:highlight>
                  <a:srgbClr val="FFFF00"/>
                </a:highlight>
              </a:rPr>
              <a:t>προς όλες/όλους τι θεωρείτε ότι σημαίνουν οι όροι «ομάδα», «στάδια ανάπτυξης μιας ομάδας», «αξίες ομάδας», «κουλτούρα ομάδας», «στόχοι στο πλαίσιο της ομάδας», «χαρακτηριστικά των στόχων μιας ομάδας»)</a:t>
            </a:r>
          </a:p>
        </p:txBody>
      </p:sp>
    </p:spTree>
    <p:extLst>
      <p:ext uri="{BB962C8B-B14F-4D97-AF65-F5344CB8AC3E}">
        <p14:creationId xmlns:p14="http://schemas.microsoft.com/office/powerpoint/2010/main" val="34304411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0EDF168-EC94-DA9E-7A15-F5959EC3B0F6}"/>
              </a:ext>
            </a:extLst>
          </p:cNvPr>
          <p:cNvSpPr>
            <a:spLocks noGrp="1"/>
          </p:cNvSpPr>
          <p:nvPr>
            <p:ph type="title"/>
          </p:nvPr>
        </p:nvSpPr>
        <p:spPr/>
        <p:txBody>
          <a:bodyPr/>
          <a:lstStyle/>
          <a:p>
            <a:r>
              <a:rPr lang="el-GR" b="1" dirty="0"/>
              <a:t>Διαδικασίες ομάδας</a:t>
            </a:r>
          </a:p>
        </p:txBody>
      </p:sp>
      <p:sp>
        <p:nvSpPr>
          <p:cNvPr id="3" name="Θέση κειμένου 2">
            <a:extLst>
              <a:ext uri="{FF2B5EF4-FFF2-40B4-BE49-F238E27FC236}">
                <a16:creationId xmlns:a16="http://schemas.microsoft.com/office/drawing/2014/main" id="{42BC05A0-64ED-74F6-F3AA-98F42EE5B53F}"/>
              </a:ext>
            </a:extLst>
          </p:cNvPr>
          <p:cNvSpPr>
            <a:spLocks noGrp="1"/>
          </p:cNvSpPr>
          <p:nvPr>
            <p:ph type="body" idx="1"/>
          </p:nvPr>
        </p:nvSpPr>
        <p:spPr/>
        <p:txBody>
          <a:bodyPr/>
          <a:lstStyle/>
          <a:p>
            <a:r>
              <a:rPr lang="el-GR" sz="2400" b="1" i="1" dirty="0">
                <a:solidFill>
                  <a:srgbClr val="FF0000"/>
                </a:solidFill>
                <a:highlight>
                  <a:srgbClr val="FFFF00"/>
                </a:highlight>
              </a:rPr>
              <a:t>(παραδείγματα – μάθηση μέσω τής εμπειρίας και σύμφωνα πάντα με τα επιστημονικά δεδομένα τής Γνώσης)</a:t>
            </a:r>
          </a:p>
          <a:p>
            <a:endParaRPr lang="el-GR" dirty="0"/>
          </a:p>
        </p:txBody>
      </p:sp>
    </p:spTree>
    <p:extLst>
      <p:ext uri="{BB962C8B-B14F-4D97-AF65-F5344CB8AC3E}">
        <p14:creationId xmlns:p14="http://schemas.microsoft.com/office/powerpoint/2010/main" val="15238124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A083733-F943-8C12-D1B9-27843653BF18}"/>
              </a:ext>
            </a:extLst>
          </p:cNvPr>
          <p:cNvSpPr>
            <a:spLocks noGrp="1"/>
          </p:cNvSpPr>
          <p:nvPr>
            <p:ph type="title"/>
          </p:nvPr>
        </p:nvSpPr>
        <p:spPr/>
        <p:txBody>
          <a:bodyPr/>
          <a:lstStyle/>
          <a:p>
            <a:r>
              <a:rPr lang="el-GR" b="1" dirty="0"/>
              <a:t>Αποφάσεις στην ομάδα</a:t>
            </a:r>
          </a:p>
        </p:txBody>
      </p:sp>
      <p:sp>
        <p:nvSpPr>
          <p:cNvPr id="3" name="Θέση κειμένου 2">
            <a:extLst>
              <a:ext uri="{FF2B5EF4-FFF2-40B4-BE49-F238E27FC236}">
                <a16:creationId xmlns:a16="http://schemas.microsoft.com/office/drawing/2014/main" id="{9FF7EAA1-8767-20E1-E260-8549E9B047BF}"/>
              </a:ext>
            </a:extLst>
          </p:cNvPr>
          <p:cNvSpPr>
            <a:spLocks noGrp="1"/>
          </p:cNvSpPr>
          <p:nvPr>
            <p:ph type="body" idx="1"/>
          </p:nvPr>
        </p:nvSpPr>
        <p:spPr/>
        <p:txBody>
          <a:bodyPr/>
          <a:lstStyle/>
          <a:p>
            <a:r>
              <a:rPr lang="el-GR" sz="2400" b="1" i="1" dirty="0">
                <a:solidFill>
                  <a:srgbClr val="FF0000"/>
                </a:solidFill>
                <a:highlight>
                  <a:srgbClr val="FFFF00"/>
                </a:highlight>
              </a:rPr>
              <a:t>(παραδείγματα – μάθηση μέσω τής εμπειρίας και σύμφωνα πάντα με τα επιστημονικά δεδομένα τής Γνώσης)</a:t>
            </a:r>
          </a:p>
          <a:p>
            <a:endParaRPr lang="el-GR" dirty="0"/>
          </a:p>
        </p:txBody>
      </p:sp>
    </p:spTree>
    <p:extLst>
      <p:ext uri="{BB962C8B-B14F-4D97-AF65-F5344CB8AC3E}">
        <p14:creationId xmlns:p14="http://schemas.microsoft.com/office/powerpoint/2010/main" val="365757845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7217F1-F25F-1407-BE99-7EB2E3691EDB}"/>
              </a:ext>
            </a:extLst>
          </p:cNvPr>
          <p:cNvSpPr>
            <a:spLocks noGrp="1"/>
          </p:cNvSpPr>
          <p:nvPr>
            <p:ph type="title"/>
          </p:nvPr>
        </p:nvSpPr>
        <p:spPr/>
        <p:txBody>
          <a:bodyPr/>
          <a:lstStyle/>
          <a:p>
            <a:r>
              <a:rPr lang="el-GR" b="1" dirty="0"/>
              <a:t>Επίλυση συγκρούσεων ή/και διαφωνιών στο πλαίσιο της ομάδας</a:t>
            </a:r>
          </a:p>
        </p:txBody>
      </p:sp>
      <p:sp>
        <p:nvSpPr>
          <p:cNvPr id="3" name="Θέση κειμένου 2">
            <a:extLst>
              <a:ext uri="{FF2B5EF4-FFF2-40B4-BE49-F238E27FC236}">
                <a16:creationId xmlns:a16="http://schemas.microsoft.com/office/drawing/2014/main" id="{691439AE-E3AB-8E3A-53F4-870A77BF6903}"/>
              </a:ext>
            </a:extLst>
          </p:cNvPr>
          <p:cNvSpPr>
            <a:spLocks noGrp="1"/>
          </p:cNvSpPr>
          <p:nvPr>
            <p:ph type="body" idx="1"/>
          </p:nvPr>
        </p:nvSpPr>
        <p:spPr/>
        <p:txBody>
          <a:bodyPr/>
          <a:lstStyle/>
          <a:p>
            <a:r>
              <a:rPr lang="el-GR" sz="2400" b="1" i="1" dirty="0">
                <a:solidFill>
                  <a:srgbClr val="FF0000"/>
                </a:solidFill>
                <a:highlight>
                  <a:srgbClr val="FFFF00"/>
                </a:highlight>
              </a:rPr>
              <a:t>(παραδείγματα – μάθηση μέσω τής εμπειρίας και σύμφωνα πάντα με τα επιστημονικά δεδομένα τής Γνώσης)</a:t>
            </a:r>
          </a:p>
          <a:p>
            <a:endParaRPr lang="el-GR" dirty="0"/>
          </a:p>
        </p:txBody>
      </p:sp>
    </p:spTree>
    <p:extLst>
      <p:ext uri="{BB962C8B-B14F-4D97-AF65-F5344CB8AC3E}">
        <p14:creationId xmlns:p14="http://schemas.microsoft.com/office/powerpoint/2010/main" val="13063487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idx="4294967295"/>
          </p:nvPr>
        </p:nvSpPr>
        <p:spPr>
          <a:xfrm>
            <a:off x="1981201" y="125413"/>
            <a:ext cx="8220075" cy="14351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dirty="0">
                <a:solidFill>
                  <a:srgbClr val="C00000"/>
                </a:solidFill>
                <a:highlight>
                  <a:srgbClr val="FFFF00"/>
                </a:highlight>
              </a:rPr>
              <a:t>Διαχείριση κρίσεων στο εργασιακό περιβάλλον:</a:t>
            </a:r>
          </a:p>
        </p:txBody>
      </p:sp>
      <p:sp>
        <p:nvSpPr>
          <p:cNvPr id="29698" name="Rectangle 2"/>
          <p:cNvSpPr>
            <a:spLocks noGrp="1" noChangeArrowheads="1"/>
          </p:cNvSpPr>
          <p:nvPr>
            <p:ph type="body" idx="1"/>
          </p:nvPr>
        </p:nvSpPr>
        <p:spPr>
          <a:xfrm>
            <a:off x="1981201" y="1600200"/>
            <a:ext cx="8220075" cy="4521200"/>
          </a:xfrm>
          <a:ln/>
        </p:spPr>
        <p:txBody>
          <a:bodyPr>
            <a:noAutofit/>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3600" b="1" dirty="0"/>
              <a:t>Όποιος και όποια πει ότι δεν έχει βιώσει τουλάχιστον μία (σοβαρή) κρίση στη δουλειά του τους τελευταίους δώδεκα μήνες, παρακαλείται να το γράψει στο </a:t>
            </a:r>
            <a:r>
              <a:rPr lang="el-GR" sz="3600" b="1" dirty="0" err="1"/>
              <a:t>chat</a:t>
            </a:r>
            <a:r>
              <a:rPr lang="el-GR" sz="3600" b="1" dirty="0"/>
              <a:t>  με το όνομά του / της. </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3600" b="1" dirty="0"/>
              <a:t>Οι υπόλοιποι αναφέρουμε παραδείγματα καθώς και τη λύση που δόθηκε στο συγκεκριμένο πρόβλημα. </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idx="4294967295"/>
          </p:nvPr>
        </p:nvSpPr>
        <p:spPr>
          <a:xfrm>
            <a:off x="1981201" y="125413"/>
            <a:ext cx="8220075" cy="14351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b="1" dirty="0">
                <a:solidFill>
                  <a:srgbClr val="C00000"/>
                </a:solidFill>
                <a:highlight>
                  <a:srgbClr val="FFFF00"/>
                </a:highlight>
              </a:rPr>
              <a:t>ΑΥΤΟΚΡΙΤΙΚΗ: </a:t>
            </a:r>
            <a:r>
              <a:rPr lang="el-GR" b="1" dirty="0"/>
              <a:t>βασικό στοιχείο κάθε αξιολόγησης</a:t>
            </a:r>
          </a:p>
        </p:txBody>
      </p:sp>
      <p:sp>
        <p:nvSpPr>
          <p:cNvPr id="30722" name="Rectangle 2"/>
          <p:cNvSpPr>
            <a:spLocks noGrp="1" noChangeArrowheads="1"/>
          </p:cNvSpPr>
          <p:nvPr>
            <p:ph type="body" idx="1"/>
          </p:nvPr>
        </p:nvSpPr>
        <p:spPr>
          <a:xfrm>
            <a:off x="1981201" y="1600200"/>
            <a:ext cx="8220075" cy="4521200"/>
          </a:xfrm>
          <a:ln/>
        </p:spPr>
        <p:txBody>
          <a:bodyPr>
            <a:noAutofit/>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4000" b="1" dirty="0"/>
              <a:t>Στα παραδείγματα κρίσεων στο εργασιακό μας περιβάλλον, παρακαλώ να δώσετε τις πιθανές βέλτιστες λύσεις οι οποίες τελικά δεν προκρίθηκαν και τους λόγους που κάτι τέτοιο δεν κατέστη (προσωρινά) εφικτό.</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4000" b="1" dirty="0"/>
              <a:t>Συγκεκριμένα παραδείγματα!!!</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30971F7-33B8-5389-2B07-D218A86B7715}"/>
              </a:ext>
            </a:extLst>
          </p:cNvPr>
          <p:cNvSpPr>
            <a:spLocks noGrp="1"/>
          </p:cNvSpPr>
          <p:nvPr>
            <p:ph type="title"/>
          </p:nvPr>
        </p:nvSpPr>
        <p:spPr/>
        <p:txBody>
          <a:bodyPr>
            <a:normAutofit fontScale="90000"/>
          </a:bodyPr>
          <a:lstStyle/>
          <a:p>
            <a:r>
              <a:rPr lang="el-GR" b="1" dirty="0"/>
              <a:t>Διαχείριση της γνώσης και των πόρων στην ομάδα. Στήριξη,</a:t>
            </a:r>
            <a:br>
              <a:rPr lang="el-GR" b="1" dirty="0"/>
            </a:br>
            <a:r>
              <a:rPr lang="el-GR" b="1" dirty="0"/>
              <a:t>αλληλοβοήθεια, εμπιστοσύνη, σύνδεση</a:t>
            </a:r>
          </a:p>
        </p:txBody>
      </p:sp>
      <p:sp>
        <p:nvSpPr>
          <p:cNvPr id="3" name="Θέση κειμένου 2">
            <a:extLst>
              <a:ext uri="{FF2B5EF4-FFF2-40B4-BE49-F238E27FC236}">
                <a16:creationId xmlns:a16="http://schemas.microsoft.com/office/drawing/2014/main" id="{278D5A17-4A09-9AB5-FE38-8278680ED958}"/>
              </a:ext>
            </a:extLst>
          </p:cNvPr>
          <p:cNvSpPr>
            <a:spLocks noGrp="1"/>
          </p:cNvSpPr>
          <p:nvPr>
            <p:ph type="body" idx="1"/>
          </p:nvPr>
        </p:nvSpPr>
        <p:spPr/>
        <p:txBody>
          <a:bodyPr>
            <a:noAutofit/>
          </a:bodyPr>
          <a:lstStyle/>
          <a:p>
            <a:r>
              <a:rPr lang="el-GR" sz="3600" b="1" i="1" dirty="0">
                <a:solidFill>
                  <a:srgbClr val="FF0000"/>
                </a:solidFill>
                <a:highlight>
                  <a:srgbClr val="FFFF00"/>
                </a:highlight>
              </a:rPr>
              <a:t>(παραδείγματα – μάθηση μέσω τής εμπειρίας και σύμφωνα πάντα με τα επιστημονικά δεδομένα τής Γνώσης)</a:t>
            </a:r>
          </a:p>
        </p:txBody>
      </p:sp>
    </p:spTree>
    <p:extLst>
      <p:ext uri="{BB962C8B-B14F-4D97-AF65-F5344CB8AC3E}">
        <p14:creationId xmlns:p14="http://schemas.microsoft.com/office/powerpoint/2010/main" val="112463845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F29F3D-9D8C-3283-2D97-E66ED439CB3B}"/>
              </a:ext>
            </a:extLst>
          </p:cNvPr>
          <p:cNvSpPr>
            <a:spLocks noGrp="1"/>
          </p:cNvSpPr>
          <p:nvPr>
            <p:ph type="ctrTitle"/>
          </p:nvPr>
        </p:nvSpPr>
        <p:spPr/>
        <p:txBody>
          <a:bodyPr/>
          <a:lstStyle/>
          <a:p>
            <a:r>
              <a:rPr lang="el-GR" sz="3200" b="1" dirty="0">
                <a:solidFill>
                  <a:srgbClr val="FF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Εφαρμογή </a:t>
            </a:r>
            <a:r>
              <a:rPr lang="el-GR" sz="3200" b="1" dirty="0" err="1">
                <a:solidFill>
                  <a:srgbClr val="FF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στοχοθεσίας</a:t>
            </a:r>
            <a:r>
              <a:rPr lang="el-GR" sz="3200" b="1" dirty="0">
                <a:solidFill>
                  <a:srgbClr val="FF0000"/>
                </a:solidFill>
                <a:highlight>
                  <a:srgbClr val="FFFF00"/>
                </a:highlight>
                <a:latin typeface="Arial" panose="020B0604020202020204" pitchFamily="34" charset="0"/>
                <a:ea typeface="Calibri" panose="020F0502020204030204" pitchFamily="34" charset="0"/>
                <a:cs typeface="Times New Roman" panose="02020603050405020304" pitchFamily="18" charset="0"/>
              </a:rPr>
              <a:t> – αξιολόγησης ν. 4940/2022. Σύνδεση αξιολόγησης-αποδοχών</a:t>
            </a:r>
            <a:br>
              <a:rPr lang="el-GR" sz="1800" dirty="0">
                <a:latin typeface="Calibri" panose="020F0502020204030204" pitchFamily="34" charset="0"/>
                <a:ea typeface="Calibri" panose="020F0502020204030204" pitchFamily="34" charset="0"/>
                <a:cs typeface="Times New Roman" panose="02020603050405020304" pitchFamily="18" charset="0"/>
              </a:rPr>
            </a:br>
            <a:endParaRPr lang="el-GR" dirty="0"/>
          </a:p>
        </p:txBody>
      </p:sp>
      <p:sp>
        <p:nvSpPr>
          <p:cNvPr id="4" name="Rectangle 1">
            <a:extLst>
              <a:ext uri="{FF2B5EF4-FFF2-40B4-BE49-F238E27FC236}">
                <a16:creationId xmlns:a16="http://schemas.microsoft.com/office/drawing/2014/main" id="{C3E23B09-F186-268B-EA07-BF6BF4CF2A5F}"/>
              </a:ext>
            </a:extLst>
          </p:cNvPr>
          <p:cNvSpPr>
            <a:spLocks noGrp="1" noChangeArrowheads="1"/>
          </p:cNvSpPr>
          <p:nvPr>
            <p:ph type="subTitle" idx="1"/>
          </p:nvPr>
        </p:nvSpPr>
        <p:spPr bwMode="auto">
          <a:xfrm>
            <a:off x="1524000" y="4349869"/>
            <a:ext cx="10056214"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spAutoFit/>
          </a:bodyPr>
          <a:lstStyle/>
          <a:p>
            <a:pPr algn="l" eaLnBrk="0" fontAlgn="base" hangingPunct="0">
              <a:lnSpc>
                <a:spcPct val="100000"/>
              </a:lnSpc>
              <a:spcBef>
                <a:spcPct val="0"/>
              </a:spcBef>
              <a:spcAft>
                <a:spcPct val="0"/>
              </a:spcAft>
            </a:pPr>
            <a:r>
              <a:rPr lang="el-GR" altLang="el-GR" sz="1200" dirty="0">
                <a:solidFill>
                  <a:srgbClr val="1155CC"/>
                </a:solidFill>
                <a:latin typeface="Arial" panose="020B0604020202020204" pitchFamily="34" charset="0"/>
                <a:ea typeface="Times New Roman" panose="02020603050405020304" pitchFamily="18" charset="0"/>
                <a:cs typeface="Arial" panose="020B0604020202020204" pitchFamily="34" charset="0"/>
                <a:hlinkClick r:id="rId2"/>
              </a:rPr>
              <a:t>https://www.kathimerini.gr/society/561903304/apo-tin-axiologisi-tis-epidosis-sti-synechi-veltiosi-tis-apodosis/</a:t>
            </a:r>
            <a:endParaRPr lang="el-GR" altLang="el-GR" sz="600" dirty="0"/>
          </a:p>
          <a:p>
            <a:pPr algn="l" eaLnBrk="0" fontAlgn="base" hangingPunct="0">
              <a:lnSpc>
                <a:spcPct val="100000"/>
              </a:lnSpc>
              <a:spcBef>
                <a:spcPct val="0"/>
              </a:spcBef>
              <a:spcAft>
                <a:spcPct val="0"/>
              </a:spcAft>
            </a:pPr>
            <a:r>
              <a:rPr lang="el-GR" altLang="el-GR" sz="1100" dirty="0">
                <a:solidFill>
                  <a:srgbClr val="1155CC"/>
                </a:solidFill>
                <a:latin typeface="Arial" panose="020B0604020202020204" pitchFamily="34" charset="0"/>
                <a:ea typeface="Calibri" panose="020F0502020204030204" pitchFamily="34" charset="0"/>
                <a:cs typeface="Arial" panose="020B0604020202020204" pitchFamily="34" charset="0"/>
                <a:hlinkClick r:id="rId3"/>
              </a:rPr>
              <a:t>https://www.capital.gr/oikonomia/3640250/dimosio-pote-kai-pos-tha-trexoun-mponous-axiologisi-kai-proslipseis</a:t>
            </a:r>
            <a:endParaRPr lang="el-GR" altLang="el-GR" sz="600" dirty="0"/>
          </a:p>
          <a:p>
            <a:pPr algn="l" eaLnBrk="0" fontAlgn="base" hangingPunct="0">
              <a:lnSpc>
                <a:spcPct val="100000"/>
              </a:lnSpc>
              <a:spcBef>
                <a:spcPct val="0"/>
              </a:spcBef>
              <a:spcAft>
                <a:spcPct val="0"/>
              </a:spcAft>
            </a:pPr>
            <a:r>
              <a:rPr lang="el-GR" altLang="el-GR" sz="1200" b="1" dirty="0">
                <a:latin typeface="Arial" panose="020B0604020202020204" pitchFamily="34" charset="0"/>
                <a:ea typeface="Calibri" panose="020F0502020204030204" pitchFamily="34" charset="0"/>
                <a:cs typeface="Arial" panose="020B0604020202020204" pitchFamily="34" charset="0"/>
                <a:hlinkClick r:id="rId4"/>
              </a:rPr>
              <a:t>https://www.newsit.gr/ellada/vouli-psifistike-to-nomosxedio-gia-tin-apotelesmatikotita-sto-dimosio-voridis-allazei-i-aksiologisi/3541211/</a:t>
            </a:r>
            <a:endParaRPr lang="el-GR" altLang="el-GR" sz="1800" dirty="0">
              <a:latin typeface="Arial" panose="020B0604020202020204" pitchFamily="34" charset="0"/>
            </a:endParaRPr>
          </a:p>
        </p:txBody>
      </p:sp>
    </p:spTree>
    <p:extLst>
      <p:ext uri="{BB962C8B-B14F-4D97-AF65-F5344CB8AC3E}">
        <p14:creationId xmlns:p14="http://schemas.microsoft.com/office/powerpoint/2010/main" val="955687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A861B2-4D54-B92B-ED4B-4382B4F7EB19}"/>
              </a:ext>
            </a:extLst>
          </p:cNvPr>
          <p:cNvSpPr>
            <a:spLocks noGrp="1"/>
          </p:cNvSpPr>
          <p:nvPr>
            <p:ph type="ctrTitle"/>
          </p:nvPr>
        </p:nvSpPr>
        <p:spPr/>
        <p:txBody>
          <a:bodyPr>
            <a:normAutofit/>
          </a:bodyPr>
          <a:lstStyle/>
          <a:p>
            <a:r>
              <a:rPr lang="el-GR" sz="4000" dirty="0">
                <a:solidFill>
                  <a:srgbClr val="FF0000"/>
                </a:solidFill>
                <a:highlight>
                  <a:srgbClr val="FFFF00"/>
                </a:highlight>
              </a:rPr>
              <a:t>Εφαρμογή </a:t>
            </a:r>
            <a:r>
              <a:rPr lang="el-GR" sz="4000" dirty="0" err="1">
                <a:solidFill>
                  <a:srgbClr val="FF0000"/>
                </a:solidFill>
                <a:highlight>
                  <a:srgbClr val="FFFF00"/>
                </a:highlight>
              </a:rPr>
              <a:t>στοχοθεσίας</a:t>
            </a:r>
            <a:r>
              <a:rPr lang="el-GR" sz="4000" dirty="0">
                <a:solidFill>
                  <a:srgbClr val="FF0000"/>
                </a:solidFill>
                <a:highlight>
                  <a:srgbClr val="FFFF00"/>
                </a:highlight>
              </a:rPr>
              <a:t> και διενέργεια της αξιολόγησης του</a:t>
            </a:r>
            <a:br>
              <a:rPr lang="el-GR" sz="4000" dirty="0">
                <a:solidFill>
                  <a:srgbClr val="FF0000"/>
                </a:solidFill>
                <a:highlight>
                  <a:srgbClr val="FFFF00"/>
                </a:highlight>
              </a:rPr>
            </a:br>
            <a:r>
              <a:rPr lang="el-GR" sz="4000" dirty="0">
                <a:solidFill>
                  <a:srgbClr val="FF0000"/>
                </a:solidFill>
                <a:highlight>
                  <a:srgbClr val="FFFF00"/>
                </a:highlight>
              </a:rPr>
              <a:t>προσωπικού του δημοσίου τομέα για την αξιολογική περίοδο του έτους 2023 </a:t>
            </a:r>
          </a:p>
        </p:txBody>
      </p:sp>
      <p:sp>
        <p:nvSpPr>
          <p:cNvPr id="3" name="Υπότιτλος 2">
            <a:extLst>
              <a:ext uri="{FF2B5EF4-FFF2-40B4-BE49-F238E27FC236}">
                <a16:creationId xmlns:a16="http://schemas.microsoft.com/office/drawing/2014/main" id="{9CE06569-CD1B-F847-7A1A-B818852E16C8}"/>
              </a:ext>
            </a:extLst>
          </p:cNvPr>
          <p:cNvSpPr>
            <a:spLocks noGrp="1"/>
          </p:cNvSpPr>
          <p:nvPr>
            <p:ph type="subTitle" idx="1"/>
          </p:nvPr>
        </p:nvSpPr>
        <p:spPr/>
        <p:txBody>
          <a:bodyPr>
            <a:normAutofit fontScale="85000" lnSpcReduction="10000"/>
          </a:bodyPr>
          <a:lstStyle/>
          <a:p>
            <a:r>
              <a:rPr lang="el-GR" b="1" dirty="0">
                <a:solidFill>
                  <a:srgbClr val="FF0000"/>
                </a:solidFill>
                <a:highlight>
                  <a:srgbClr val="FFFF00"/>
                </a:highlight>
              </a:rPr>
              <a:t>ΣΥΜΒΟΥΛΕΥΤΙΚΗ ΣΥΝΕΝΤΕΥΞΗ - ΜΕΤΡΑ ΒΕΛΤΙΩΣΗΣ ΤΟΥ ΑΞΙΟΛΟΓΟΥΜΕΝΟΥ  </a:t>
            </a:r>
          </a:p>
          <a:p>
            <a:r>
              <a:rPr lang="el-GR" b="1" dirty="0">
                <a:solidFill>
                  <a:srgbClr val="FF0000"/>
                </a:solidFill>
                <a:highlight>
                  <a:srgbClr val="FFFF00"/>
                </a:highlight>
              </a:rPr>
              <a:t>(Η συμβουλευτική συνέντευξη διενεργείται από τον α΄ </a:t>
            </a:r>
            <a:r>
              <a:rPr lang="el-GR" b="1" dirty="0" err="1">
                <a:solidFill>
                  <a:srgbClr val="FF0000"/>
                </a:solidFill>
                <a:highlight>
                  <a:srgbClr val="FFFF00"/>
                </a:highlight>
              </a:rPr>
              <a:t>Αξιολογητή</a:t>
            </a:r>
            <a:r>
              <a:rPr lang="el-GR" b="1" dirty="0">
                <a:solidFill>
                  <a:srgbClr val="FF0000"/>
                </a:solidFill>
                <a:highlight>
                  <a:srgbClr val="FFFF00"/>
                </a:highlight>
              </a:rPr>
              <a:t> πριν από την ολοκλήρωση της αξιολόγησης. Τα μέτρα βελτίωσης συμπληρώνονται υποχρεωτικά αν ο μέσος όρος βαθμολογίας της έκθεσης είναι μικρότερος του 60  και προτείνονται από τον α΄ </a:t>
            </a:r>
            <a:r>
              <a:rPr lang="el-GR" b="1" dirty="0" err="1">
                <a:solidFill>
                  <a:srgbClr val="FF0000"/>
                </a:solidFill>
                <a:highlight>
                  <a:srgbClr val="FFFF00"/>
                </a:highlight>
              </a:rPr>
              <a:t>Αξιολογητή</a:t>
            </a:r>
            <a:r>
              <a:rPr lang="el-GR" b="1" dirty="0">
                <a:solidFill>
                  <a:srgbClr val="FF0000"/>
                </a:solidFill>
                <a:highlight>
                  <a:srgbClr val="FFFF00"/>
                </a:highlight>
              </a:rPr>
              <a:t>)</a:t>
            </a:r>
          </a:p>
        </p:txBody>
      </p:sp>
    </p:spTree>
    <p:extLst>
      <p:ext uri="{BB962C8B-B14F-4D97-AF65-F5344CB8AC3E}">
        <p14:creationId xmlns:p14="http://schemas.microsoft.com/office/powerpoint/2010/main" val="31543728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idx="4294967295"/>
          </p:nvPr>
        </p:nvSpPr>
        <p:spPr>
          <a:xfrm>
            <a:off x="1981201" y="277813"/>
            <a:ext cx="8220075" cy="11303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600" b="1" dirty="0">
                <a:solidFill>
                  <a:srgbClr val="7030A0"/>
                </a:solidFill>
              </a:rPr>
              <a:t>Συμβουλευτική συνεδρία (πάντα κατ’ ιδίαν ΚΑΙ κεκλεισμένων των θυρών)</a:t>
            </a:r>
          </a:p>
        </p:txBody>
      </p:sp>
      <p:sp>
        <p:nvSpPr>
          <p:cNvPr id="32770" name="Rectangle 2"/>
          <p:cNvSpPr>
            <a:spLocks noGrp="1" noChangeArrowheads="1"/>
          </p:cNvSpPr>
          <p:nvPr>
            <p:ph type="body" idx="1"/>
          </p:nvPr>
        </p:nvSpPr>
        <p:spPr>
          <a:xfrm>
            <a:off x="1981201" y="1600200"/>
            <a:ext cx="8220075" cy="4521200"/>
          </a:xfrm>
          <a:ln/>
        </p:spPr>
        <p:txBody>
          <a:bodyPr>
            <a:normAutofit fontScale="70000" lnSpcReduction="20000"/>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b="1" dirty="0">
                <a:highlight>
                  <a:srgbClr val="FFFF00"/>
                </a:highlight>
              </a:rPr>
              <a:t>Βασικά στοιχεία που διατυπώθηκαν κατά τη συνέντευξη - προτεινόμενα μέτρα βελτίωσης του αξιολογούμενου (συμπληρώνεται από τον Α΄ </a:t>
            </a:r>
            <a:r>
              <a:rPr lang="el-GR" b="1" dirty="0" err="1">
                <a:highlight>
                  <a:srgbClr val="FFFF00"/>
                </a:highlight>
              </a:rPr>
              <a:t>αξιολογητή</a:t>
            </a:r>
            <a:r>
              <a:rPr lang="el-GR" b="1" dirty="0">
                <a:highlight>
                  <a:srgbClr val="FFFF00"/>
                </a:highlight>
              </a:rPr>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b="1" dirty="0">
                <a:highlight>
                  <a:srgbClr val="FFFF00"/>
                </a:highlight>
              </a:rPr>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b="1" dirty="0">
                <a:highlight>
                  <a:srgbClr val="FFFF00"/>
                </a:highlight>
              </a:rPr>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b="1" dirty="0">
                <a:highlight>
                  <a:srgbClr val="FFFF00"/>
                </a:highlight>
              </a:rPr>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b="1" dirty="0">
                <a:highlight>
                  <a:srgbClr val="FFFF00"/>
                </a:highlight>
              </a:rPr>
              <a:t>…………………………………………………………………………………………………………………………………………………………………………</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l-GR" dirty="0">
              <a:solidFill>
                <a:srgbClr val="FF0000"/>
              </a:solidFill>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C7F085E-E400-8042-5469-9725FD234065}"/>
              </a:ext>
            </a:extLst>
          </p:cNvPr>
          <p:cNvSpPr>
            <a:spLocks noGrp="1"/>
          </p:cNvSpPr>
          <p:nvPr>
            <p:ph type="title"/>
          </p:nvPr>
        </p:nvSpPr>
        <p:spPr/>
        <p:txBody>
          <a:bodyPr>
            <a:normAutofit/>
          </a:bodyPr>
          <a:lstStyle/>
          <a:p>
            <a:br>
              <a:rPr lang="el-GR" sz="3200" b="1" dirty="0"/>
            </a:br>
            <a:br>
              <a:rPr lang="el-GR" sz="3200" b="1" dirty="0"/>
            </a:br>
            <a:r>
              <a:rPr lang="el-GR" sz="3200" b="1" dirty="0"/>
              <a:t>ΝΟΜΟΣ 4940/2022. Σύστημα </a:t>
            </a:r>
            <a:r>
              <a:rPr lang="el-GR" sz="3200" b="1" dirty="0" err="1"/>
              <a:t>στοχοθεσίας</a:t>
            </a:r>
            <a:r>
              <a:rPr lang="el-GR" sz="3200" b="1" dirty="0"/>
              <a:t>, αξιολόγησης και ανταμοιβής για την ενίσχυση της αποτελεσματικότητας της δημόσιας διοίκησης, ρυθμίσεις για το ανθρώπινο ...</a:t>
            </a:r>
          </a:p>
        </p:txBody>
      </p:sp>
      <p:sp>
        <p:nvSpPr>
          <p:cNvPr id="3" name="Θέση κειμένου 2">
            <a:extLst>
              <a:ext uri="{FF2B5EF4-FFF2-40B4-BE49-F238E27FC236}">
                <a16:creationId xmlns:a16="http://schemas.microsoft.com/office/drawing/2014/main" id="{56EAF4A8-1A07-6381-DE7A-6A9591AEE4DE}"/>
              </a:ext>
            </a:extLst>
          </p:cNvPr>
          <p:cNvSpPr>
            <a:spLocks noGrp="1"/>
          </p:cNvSpPr>
          <p:nvPr>
            <p:ph type="body" idx="1"/>
          </p:nvPr>
        </p:nvSpPr>
        <p:spPr/>
        <p:txBody>
          <a:bodyPr/>
          <a:lstStyle/>
          <a:p>
            <a:r>
              <a:rPr lang="en-US" dirty="0">
                <a:hlinkClick r:id="rId2"/>
              </a:rPr>
              <a:t>http://elib.aade.gr/elib/printview?d=/gr/act/2022/4940/</a:t>
            </a:r>
            <a:endParaRPr lang="el-GR" dirty="0"/>
          </a:p>
          <a:p>
            <a:r>
              <a:rPr lang="en-US" dirty="0">
                <a:hlinkClick r:id="rId3"/>
              </a:rPr>
              <a:t>https://www.taxheaven.gr/law/4940/2022</a:t>
            </a:r>
            <a:endParaRPr lang="el-GR" dirty="0"/>
          </a:p>
          <a:p>
            <a:r>
              <a:rPr lang="en-US" dirty="0">
                <a:hlinkClick r:id="rId4"/>
              </a:rPr>
              <a:t>https://www.kodiko.gr/nomothesia/document/797906/nomos-4940-2022</a:t>
            </a:r>
            <a:endParaRPr lang="el-GR" dirty="0"/>
          </a:p>
          <a:p>
            <a:endParaRPr lang="el-GR" dirty="0"/>
          </a:p>
          <a:p>
            <a:endParaRPr lang="el-GR" dirty="0"/>
          </a:p>
        </p:txBody>
      </p:sp>
    </p:spTree>
    <p:extLst>
      <p:ext uri="{BB962C8B-B14F-4D97-AF65-F5344CB8AC3E}">
        <p14:creationId xmlns:p14="http://schemas.microsoft.com/office/powerpoint/2010/main" val="11126035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1981201" y="277813"/>
            <a:ext cx="8220075" cy="11303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800" b="1" dirty="0">
                <a:solidFill>
                  <a:srgbClr val="002060"/>
                </a:solidFill>
              </a:rPr>
              <a:t>Ο στόχος εδώ δεν είναι </a:t>
            </a:r>
            <a:r>
              <a:rPr lang="el-GR" sz="2800" b="1" dirty="0" err="1">
                <a:solidFill>
                  <a:srgbClr val="002060"/>
                </a:solidFill>
              </a:rPr>
              <a:t>τιμωρητικός</a:t>
            </a:r>
            <a:r>
              <a:rPr lang="el-GR" sz="2800" b="1" dirty="0">
                <a:solidFill>
                  <a:srgbClr val="002060"/>
                </a:solidFill>
              </a:rPr>
              <a:t> μήτε απολογητικός αλλά συμβουλευτικός...</a:t>
            </a:r>
          </a:p>
        </p:txBody>
      </p:sp>
      <p:sp>
        <p:nvSpPr>
          <p:cNvPr id="33794" name="Rectangle 2"/>
          <p:cNvSpPr>
            <a:spLocks noGrp="1" noChangeArrowheads="1"/>
          </p:cNvSpPr>
          <p:nvPr>
            <p:ph type="body" idx="1"/>
          </p:nvPr>
        </p:nvSpPr>
        <p:spPr>
          <a:xfrm>
            <a:off x="1981201" y="1600200"/>
            <a:ext cx="8220075" cy="4521200"/>
          </a:xfrm>
          <a:ln/>
        </p:spPr>
        <p:txBody>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000" b="1" dirty="0">
                <a:solidFill>
                  <a:srgbClr val="7030A0"/>
                </a:solidFill>
                <a:effectLst>
                  <a:outerShdw blurRad="38100" dist="38100" dir="2700000" algn="tl">
                    <a:srgbClr val="FFFFFF"/>
                  </a:outerShdw>
                </a:effectLst>
              </a:rPr>
              <a:t>Ο </a:t>
            </a:r>
            <a:r>
              <a:rPr lang="el-GR" sz="2000" b="1" dirty="0" err="1">
                <a:solidFill>
                  <a:srgbClr val="7030A0"/>
                </a:solidFill>
                <a:effectLst>
                  <a:outerShdw blurRad="38100" dist="38100" dir="2700000" algn="tl">
                    <a:srgbClr val="FFFFFF"/>
                  </a:outerShdw>
                </a:effectLst>
              </a:rPr>
              <a:t>αξιολογητής</a:t>
            </a:r>
            <a:r>
              <a:rPr lang="el-GR" sz="2000" b="1" dirty="0">
                <a:solidFill>
                  <a:srgbClr val="7030A0"/>
                </a:solidFill>
                <a:effectLst>
                  <a:outerShdw blurRad="38100" dist="38100" dir="2700000" algn="tl">
                    <a:srgbClr val="FFFFFF"/>
                  </a:outerShdw>
                </a:effectLst>
              </a:rPr>
              <a:t> εδώ γίνεται διαχειριστής λεπτών υπηρεσιακών λειτουργικών και λεπταίσθητων ψυχολογικών διεργασιών, πολλές από τις οποίες κινούνται στον χώρο του υποσυνείδητου… Οφείλει να παίξει τον ρόλο του ψυχολόγου, του κοινωνικού λειτουργού, του προπονητή, του σύμμαχου, του συνεργάτη, του “συνεταίρου”, του συμπαραστάτη, του συνοδοιπόρου και με τον βέλτιστο τρόπο να διατηρήσει τα κοινωνικά όρια και να μην διαβεί την νοητή και αδιόρατη διαχωριστική γραμμή ανάμεσα στην υπερβολική οικειότητα του στυλ “έλα τώρα, όλοι μια οικογένεια είμαστε” και στην αυταρχική, πατερναλιστική, φεουδαρχική, απολυταρχική κι απαράδεκτη εν πολλοίς συμπεριφορά. ΕΔΩ ΜΠΑΙΝΕΙ Η ΈΝΝΟΙΑ ΤΗΣ ΗΓΕΣΙΑΣ και της χρηστής διαχείρισης. Η οιαδήποτε παράβαση καθήκοντος πρέπει και επιβάλλεται να επισημανθεί, να καταγγελθεί και να τιμωρηθεί.</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1981201" y="277813"/>
            <a:ext cx="8220075" cy="11303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2600" b="1" dirty="0">
                <a:solidFill>
                  <a:srgbClr val="C00000"/>
                </a:solidFill>
                <a:highlight>
                  <a:srgbClr val="FFFF00"/>
                </a:highlight>
              </a:rPr>
              <a:t>Παραδείγματα διαφόρων τύπων ΗΓΕΣΙΑΣ από τον επαγγελματικό σας χώρο...</a:t>
            </a:r>
          </a:p>
        </p:txBody>
      </p:sp>
      <p:sp>
        <p:nvSpPr>
          <p:cNvPr id="34818" name="Rectangle 2"/>
          <p:cNvSpPr>
            <a:spLocks noGrp="1" noChangeArrowheads="1"/>
          </p:cNvSpPr>
          <p:nvPr>
            <p:ph type="body" idx="1"/>
          </p:nvPr>
        </p:nvSpPr>
        <p:spPr>
          <a:xfrm>
            <a:off x="1981201" y="1600200"/>
            <a:ext cx="8220075" cy="4521200"/>
          </a:xfrm>
          <a:ln/>
        </p:spPr>
        <p:txBody>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dirty="0"/>
              <a:t>….ως προς την συμβουλευτική συνέντευξη όμως, όχι γενικά και αφηρημένα. </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dirty="0"/>
              <a:t>Πώς παρακινείς τον υφιστάμενό σου να αναλάβει τις ευθύνες του, να παραδεχτεί τα λάθη του και να προβεί στις διορθωτικές εκείνες κινήσεις, πράξεις, δράσεις για να βελτιώσει την απόδοσή του και να αποφύγει την διάπραξη των ίδιων λαθών στο μέλλον;</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idx="4294967295"/>
          </p:nvPr>
        </p:nvSpPr>
        <p:spPr>
          <a:xfrm>
            <a:off x="1981201" y="277813"/>
            <a:ext cx="8220075" cy="1130300"/>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t>Σημαντικός κανόνας:</a:t>
            </a:r>
          </a:p>
        </p:txBody>
      </p:sp>
      <p:sp>
        <p:nvSpPr>
          <p:cNvPr id="35842" name="Rectangle 2"/>
          <p:cNvSpPr>
            <a:spLocks noGrp="1" noChangeArrowheads="1"/>
          </p:cNvSpPr>
          <p:nvPr>
            <p:ph type="body" idx="1"/>
          </p:nvPr>
        </p:nvSpPr>
        <p:spPr>
          <a:xfrm>
            <a:off x="1981201" y="1600200"/>
            <a:ext cx="8220075" cy="4521200"/>
          </a:xfrm>
          <a:ln/>
        </p:spPr>
        <p:txBody>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dirty="0"/>
              <a:t>Η “μαιευτική μέθοδος του Σωκράτη” και οι λεγόμενες “πλάγιες ερωτήσεις” ενδείκνυνται για την αποφυγή μιας κατά </a:t>
            </a:r>
            <a:r>
              <a:rPr lang="el-GR" dirty="0" err="1"/>
              <a:t>μέτωπον</a:t>
            </a:r>
            <a:r>
              <a:rPr lang="el-GR" dirty="0"/>
              <a:t> επίθεσης και της συνεπακόλουθης σύγκρουσης (ειδικά σε περιπτώσεις μετρίων ή και κακών υπαλλήλων).</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dirty="0"/>
              <a:t>Το θέμα είναι να δει ο άστοχος τις ατέλειές του και να θελήσει να τις αποφύγει στο μέλλον...</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1"/>
          <p:cNvSpPr>
            <a:spLocks noGrp="1" noChangeArrowheads="1"/>
          </p:cNvSpPr>
          <p:nvPr>
            <p:ph type="title" idx="4294967295"/>
          </p:nvPr>
        </p:nvSpPr>
        <p:spPr>
          <a:xfrm>
            <a:off x="1981201" y="277813"/>
            <a:ext cx="8220075" cy="1130300"/>
          </a:xfrm>
          <a:ln/>
        </p:spPr>
        <p:txBody>
          <a:bodyP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sz="3200" b="1" i="1" dirty="0">
                <a:solidFill>
                  <a:srgbClr val="7030A0"/>
                </a:solidFill>
                <a:highlight>
                  <a:srgbClr val="00FF00"/>
                </a:highlight>
              </a:rPr>
              <a:t>Παράδειγμα χρηστής συμπεριφοράς: </a:t>
            </a:r>
            <a:br>
              <a:rPr lang="el-GR" sz="3200" b="1" i="1" dirty="0">
                <a:solidFill>
                  <a:srgbClr val="7030A0"/>
                </a:solidFill>
                <a:highlight>
                  <a:srgbClr val="00FF00"/>
                </a:highlight>
              </a:rPr>
            </a:br>
            <a:r>
              <a:rPr lang="el-GR" sz="3200" b="1" i="1" dirty="0">
                <a:solidFill>
                  <a:srgbClr val="FF0000"/>
                </a:solidFill>
                <a:highlight>
                  <a:srgbClr val="00FF00"/>
                </a:highlight>
              </a:rPr>
              <a:t>Εκφράζουμε διαρκώς </a:t>
            </a:r>
            <a:r>
              <a:rPr lang="el-GR" sz="3200" b="1" i="1" dirty="0">
                <a:solidFill>
                  <a:srgbClr val="7030A0"/>
                </a:solidFill>
                <a:highlight>
                  <a:srgbClr val="FFFF00"/>
                </a:highlight>
              </a:rPr>
              <a:t>Ευχαριστίες - ευγνωμοσύνη</a:t>
            </a:r>
          </a:p>
        </p:txBody>
      </p:sp>
      <p:sp>
        <p:nvSpPr>
          <p:cNvPr id="54274" name="Rectangle 2"/>
          <p:cNvSpPr>
            <a:spLocks noGrp="1" noChangeArrowheads="1"/>
          </p:cNvSpPr>
          <p:nvPr>
            <p:ph type="body" idx="1"/>
          </p:nvPr>
        </p:nvSpPr>
        <p:spPr>
          <a:xfrm>
            <a:off x="1981201" y="1600200"/>
            <a:ext cx="8220075" cy="4521200"/>
          </a:xfrm>
          <a:ln/>
        </p:spPr>
        <p:txBody>
          <a:bodyPr/>
          <a:lstStyle/>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b="1" dirty="0"/>
              <a:t>Σας τιμώ, σας σέβομαι κι αναγνωρίζω τις θυσίες που κάνετε για να μπορείτε να επιμορφώνεστε διαρκώς σε μεταβατικούς καιρούς…</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b="1" dirty="0"/>
              <a:t>Σας ευγνωμονώ κι εσάς αγαπητοί και αγαπητές συνάδελφοι και τους επιστημονικά υπευθύνους του ΙΝΕΠ για την εμπιστοσύνη, την επάρκεια, την υποστήριξη και τον επαγγελματισμό τους έτσι ώστε να επιτευχθεί η βέλτιστη αγαστή συνεργασία.</a:t>
            </a:r>
          </a:p>
          <a:p>
            <a:pPr indent="-341313">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b="1" dirty="0"/>
              <a:t>Να είστε πάντα καλά!!!</a:t>
            </a:r>
          </a:p>
        </p:txBody>
      </p:sp>
    </p:spTree>
    <p:extLst>
      <p:ext uri="{BB962C8B-B14F-4D97-AF65-F5344CB8AC3E}">
        <p14:creationId xmlns:p14="http://schemas.microsoft.com/office/powerpoint/2010/main" val="2467255513"/>
      </p:ext>
    </p:extLst>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20B1A6-8871-A312-C229-F2737F307CAA}"/>
              </a:ext>
            </a:extLst>
          </p:cNvPr>
          <p:cNvSpPr>
            <a:spLocks noGrp="1"/>
          </p:cNvSpPr>
          <p:nvPr>
            <p:ph type="title"/>
          </p:nvPr>
        </p:nvSpPr>
        <p:spPr/>
        <p:txBody>
          <a:bodyPr/>
          <a:lstStyle/>
          <a:p>
            <a:r>
              <a:rPr lang="el-GR" b="1" i="1" u="sng" dirty="0">
                <a:solidFill>
                  <a:srgbClr val="FF0000"/>
                </a:solidFill>
                <a:highlight>
                  <a:srgbClr val="FFFF00"/>
                </a:highlight>
              </a:rPr>
              <a:t>Άσκηση:</a:t>
            </a:r>
          </a:p>
        </p:txBody>
      </p:sp>
      <p:sp>
        <p:nvSpPr>
          <p:cNvPr id="3" name="Θέση περιεχομένου 2">
            <a:extLst>
              <a:ext uri="{FF2B5EF4-FFF2-40B4-BE49-F238E27FC236}">
                <a16:creationId xmlns:a16="http://schemas.microsoft.com/office/drawing/2014/main" id="{D40CB8A8-69A7-DDE9-EEED-877708813D2B}"/>
              </a:ext>
            </a:extLst>
          </p:cNvPr>
          <p:cNvSpPr>
            <a:spLocks noGrp="1"/>
          </p:cNvSpPr>
          <p:nvPr>
            <p:ph idx="1"/>
          </p:nvPr>
        </p:nvSpPr>
        <p:spPr/>
        <p:txBody>
          <a:bodyPr>
            <a:normAutofit/>
          </a:bodyPr>
          <a:lstStyle/>
          <a:p>
            <a:r>
              <a:rPr lang="el-GR" sz="6000" b="1" dirty="0"/>
              <a:t>Παρακαλώ γράψτε στο </a:t>
            </a:r>
            <a:r>
              <a:rPr lang="en-US" sz="6000" b="1" dirty="0"/>
              <a:t>chat </a:t>
            </a:r>
            <a:r>
              <a:rPr lang="el-GR" sz="6000" b="1" dirty="0"/>
              <a:t>τις απόψεις σας για το τι σημαίνει ο όρος «</a:t>
            </a:r>
            <a:r>
              <a:rPr lang="el-GR" sz="6000" b="1" i="1" u="sng" dirty="0" err="1">
                <a:solidFill>
                  <a:srgbClr val="C00000"/>
                </a:solidFill>
                <a:highlight>
                  <a:srgbClr val="FFFF00"/>
                </a:highlight>
              </a:rPr>
              <a:t>Οργανωσιακή</a:t>
            </a:r>
            <a:r>
              <a:rPr lang="el-GR" sz="6000" b="1" i="1" u="sng" dirty="0">
                <a:solidFill>
                  <a:srgbClr val="C00000"/>
                </a:solidFill>
                <a:highlight>
                  <a:srgbClr val="FFFF00"/>
                </a:highlight>
              </a:rPr>
              <a:t> κουλτούρα</a:t>
            </a:r>
            <a:r>
              <a:rPr lang="el-GR" sz="6000" b="1" dirty="0"/>
              <a:t>».</a:t>
            </a:r>
          </a:p>
        </p:txBody>
      </p:sp>
    </p:spTree>
    <p:extLst>
      <p:ext uri="{BB962C8B-B14F-4D97-AF65-F5344CB8AC3E}">
        <p14:creationId xmlns:p14="http://schemas.microsoft.com/office/powerpoint/2010/main" val="238619993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E52BBD0-3323-2ADA-92DA-0A8E119F66F3}"/>
              </a:ext>
            </a:extLst>
          </p:cNvPr>
          <p:cNvSpPr>
            <a:spLocks noGrp="1"/>
          </p:cNvSpPr>
          <p:nvPr>
            <p:ph type="ctrTitle"/>
          </p:nvPr>
        </p:nvSpPr>
        <p:spPr/>
        <p:txBody>
          <a:bodyPr>
            <a:normAutofit/>
          </a:bodyPr>
          <a:lstStyle/>
          <a:p>
            <a:r>
              <a:rPr lang="el-GR" sz="3200" b="1" dirty="0"/>
              <a:t>Ειλικρινές και αυξημένο ενδιαφέρον του υπαλλήλου για τον πολίτη και</a:t>
            </a:r>
            <a:br>
              <a:rPr lang="el-GR" sz="3200" b="1" dirty="0"/>
            </a:br>
            <a:r>
              <a:rPr lang="el-GR" sz="3200" b="1" dirty="0"/>
              <a:t>την κατανόηση των αναγκών του - Καλές πρακτικές</a:t>
            </a:r>
          </a:p>
        </p:txBody>
      </p:sp>
      <p:sp>
        <p:nvSpPr>
          <p:cNvPr id="3" name="Υπότιτλος 2">
            <a:extLst>
              <a:ext uri="{FF2B5EF4-FFF2-40B4-BE49-F238E27FC236}">
                <a16:creationId xmlns:a16="http://schemas.microsoft.com/office/drawing/2014/main" id="{370810C9-3E88-415E-A97B-32F421B62DFB}"/>
              </a:ext>
            </a:extLst>
          </p:cNvPr>
          <p:cNvSpPr>
            <a:spLocks noGrp="1"/>
          </p:cNvSpPr>
          <p:nvPr>
            <p:ph type="subTitle" idx="1"/>
          </p:nvPr>
        </p:nvSpPr>
        <p:spPr/>
        <p:txBody>
          <a:bodyPr>
            <a:normAutofit/>
          </a:bodyPr>
          <a:lstStyle/>
          <a:p>
            <a:r>
              <a:rPr lang="el-GR" b="1" i="1" dirty="0">
                <a:solidFill>
                  <a:srgbClr val="FF0000"/>
                </a:solidFill>
                <a:highlight>
                  <a:srgbClr val="FFFF00"/>
                </a:highlight>
              </a:rPr>
              <a:t>Εδώ θα αξιοποιήσουμε την ενδεδειγμένη στην εκπαίδευση ενηλίκων μέθοδο τού </a:t>
            </a:r>
            <a:r>
              <a:rPr lang="en-US" b="1" i="1" dirty="0">
                <a:solidFill>
                  <a:srgbClr val="FF0000"/>
                </a:solidFill>
                <a:highlight>
                  <a:srgbClr val="FFFF00"/>
                </a:highlight>
              </a:rPr>
              <a:t>brainstorming </a:t>
            </a:r>
            <a:r>
              <a:rPr lang="el-GR" b="1" i="1" dirty="0">
                <a:solidFill>
                  <a:srgbClr val="FF0000"/>
                </a:solidFill>
                <a:highlight>
                  <a:srgbClr val="FFFF00"/>
                </a:highlight>
              </a:rPr>
              <a:t>για να ακουστούν και να καταγραφούν παραδείγματα από την διοικητική, επιχειρησιακή, κοινωνική, υπηρεσιακή εμπειρία των εκπαιδευομένων.</a:t>
            </a:r>
          </a:p>
        </p:txBody>
      </p:sp>
    </p:spTree>
    <p:extLst>
      <p:ext uri="{BB962C8B-B14F-4D97-AF65-F5344CB8AC3E}">
        <p14:creationId xmlns:p14="http://schemas.microsoft.com/office/powerpoint/2010/main" val="20800405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4D6485-290D-9AAD-7561-1A1A7875EE81}"/>
              </a:ext>
            </a:extLst>
          </p:cNvPr>
          <p:cNvSpPr>
            <a:spLocks noGrp="1"/>
          </p:cNvSpPr>
          <p:nvPr>
            <p:ph type="ctrTitle"/>
          </p:nvPr>
        </p:nvSpPr>
        <p:spPr/>
        <p:txBody>
          <a:bodyPr/>
          <a:lstStyle/>
          <a:p>
            <a:r>
              <a:rPr lang="el-GR" b="1" i="1" u="sng" dirty="0">
                <a:solidFill>
                  <a:srgbClr val="002060"/>
                </a:solidFill>
                <a:highlight>
                  <a:srgbClr val="00FF00"/>
                </a:highlight>
              </a:rPr>
              <a:t>Άσκηση:</a:t>
            </a:r>
          </a:p>
        </p:txBody>
      </p:sp>
      <p:sp>
        <p:nvSpPr>
          <p:cNvPr id="3" name="Υπότιτλος 2">
            <a:extLst>
              <a:ext uri="{FF2B5EF4-FFF2-40B4-BE49-F238E27FC236}">
                <a16:creationId xmlns:a16="http://schemas.microsoft.com/office/drawing/2014/main" id="{E5BAC57E-4FE2-7C77-C8B7-C3DAA87554C3}"/>
              </a:ext>
            </a:extLst>
          </p:cNvPr>
          <p:cNvSpPr>
            <a:spLocks noGrp="1"/>
          </p:cNvSpPr>
          <p:nvPr>
            <p:ph type="subTitle" idx="1"/>
          </p:nvPr>
        </p:nvSpPr>
        <p:spPr/>
        <p:txBody>
          <a:bodyPr>
            <a:normAutofit fontScale="70000" lnSpcReduction="20000"/>
          </a:bodyPr>
          <a:lstStyle/>
          <a:p>
            <a:r>
              <a:rPr lang="en-US" b="1" i="1" u="sng" dirty="0">
                <a:solidFill>
                  <a:srgbClr val="FF0000"/>
                </a:solidFill>
                <a:highlight>
                  <a:srgbClr val="FFFF00"/>
                </a:highlight>
              </a:rPr>
              <a:t>(</a:t>
            </a:r>
            <a:r>
              <a:rPr lang="el-GR" b="1" i="1" u="sng" dirty="0">
                <a:solidFill>
                  <a:srgbClr val="FF0000"/>
                </a:solidFill>
                <a:highlight>
                  <a:srgbClr val="FFFF00"/>
                </a:highlight>
              </a:rPr>
              <a:t>παρακαλώ μετά από προσεκτική-ενεργητική </a:t>
            </a:r>
            <a:r>
              <a:rPr lang="el-GR" b="1" i="1" u="sng" dirty="0" err="1">
                <a:solidFill>
                  <a:srgbClr val="FF0000"/>
                </a:solidFill>
                <a:highlight>
                  <a:srgbClr val="FFFF00"/>
                </a:highlight>
              </a:rPr>
              <a:t>συνδημιουργική</a:t>
            </a:r>
            <a:r>
              <a:rPr lang="el-GR" b="1" i="1" u="sng" dirty="0">
                <a:solidFill>
                  <a:srgbClr val="FF0000"/>
                </a:solidFill>
                <a:highlight>
                  <a:srgbClr val="FFFF00"/>
                </a:highlight>
              </a:rPr>
              <a:t> ανάγνωση τού τίτλου, γράψτε στο </a:t>
            </a:r>
            <a:r>
              <a:rPr lang="en-US" b="1" i="1" u="sng" dirty="0">
                <a:solidFill>
                  <a:srgbClr val="FF0000"/>
                </a:solidFill>
                <a:highlight>
                  <a:srgbClr val="FFFF00"/>
                </a:highlight>
              </a:rPr>
              <a:t>chat </a:t>
            </a:r>
            <a:r>
              <a:rPr lang="el-GR" b="1" i="1" u="sng" dirty="0">
                <a:solidFill>
                  <a:srgbClr val="FF0000"/>
                </a:solidFill>
                <a:highlight>
                  <a:srgbClr val="FFFF00"/>
                </a:highlight>
              </a:rPr>
              <a:t>προς όλες/όλους τι θεωρείτε ότι σημαίνουν οι πιο κάτω φράσεις:</a:t>
            </a:r>
          </a:p>
          <a:p>
            <a:r>
              <a:rPr lang="el-GR" b="1" i="1" u="sng" dirty="0">
                <a:solidFill>
                  <a:srgbClr val="7030A0"/>
                </a:solidFill>
                <a:highlight>
                  <a:srgbClr val="00FFFF"/>
                </a:highlight>
              </a:rPr>
              <a:t>1. </a:t>
            </a:r>
            <a:r>
              <a:rPr lang="el-GR" b="1" i="1" u="sng" dirty="0">
                <a:solidFill>
                  <a:srgbClr val="7030A0"/>
                </a:solidFill>
                <a:highlight>
                  <a:srgbClr val="00FF00"/>
                </a:highlight>
              </a:rPr>
              <a:t>Επικοινωνία</a:t>
            </a:r>
            <a:r>
              <a:rPr lang="el-GR" b="1" i="1" u="sng" dirty="0">
                <a:solidFill>
                  <a:srgbClr val="7030A0"/>
                </a:solidFill>
                <a:highlight>
                  <a:srgbClr val="00FFFF"/>
                </a:highlight>
              </a:rPr>
              <a:t> στην ομάδα,  2.Το </a:t>
            </a:r>
            <a:r>
              <a:rPr lang="el-GR" b="1" i="1" u="sng" dirty="0">
                <a:solidFill>
                  <a:srgbClr val="7030A0"/>
                </a:solidFill>
                <a:highlight>
                  <a:srgbClr val="00FF00"/>
                </a:highlight>
              </a:rPr>
              <a:t>ψυχολογικό περιβάλλον </a:t>
            </a:r>
            <a:r>
              <a:rPr lang="el-GR" b="1" i="1" u="sng" dirty="0">
                <a:solidFill>
                  <a:srgbClr val="7030A0"/>
                </a:solidFill>
                <a:highlight>
                  <a:srgbClr val="00FFFF"/>
                </a:highlight>
              </a:rPr>
              <a:t>της ομάδας και η </a:t>
            </a:r>
            <a:r>
              <a:rPr lang="el-GR" b="1" i="1" u="sng" dirty="0">
                <a:solidFill>
                  <a:srgbClr val="FF0000"/>
                </a:solidFill>
                <a:highlight>
                  <a:srgbClr val="00FF00"/>
                </a:highlight>
              </a:rPr>
              <a:t>συναισθηματική</a:t>
            </a:r>
          </a:p>
          <a:p>
            <a:r>
              <a:rPr lang="el-GR" b="1" i="1" u="sng" dirty="0">
                <a:solidFill>
                  <a:srgbClr val="FF0000"/>
                </a:solidFill>
                <a:highlight>
                  <a:srgbClr val="00FF00"/>
                </a:highlight>
              </a:rPr>
              <a:t>νοημοσύνη</a:t>
            </a:r>
            <a:r>
              <a:rPr lang="el-GR" b="1" i="1" u="sng" dirty="0">
                <a:solidFill>
                  <a:srgbClr val="7030A0"/>
                </a:solidFill>
                <a:highlight>
                  <a:srgbClr val="00FFFF"/>
                </a:highlight>
              </a:rPr>
              <a:t> ως εργαλείο επικοινωνίας, 3. </a:t>
            </a:r>
            <a:r>
              <a:rPr lang="el-GR" b="1" i="1" u="sng" dirty="0">
                <a:solidFill>
                  <a:srgbClr val="7030A0"/>
                </a:solidFill>
                <a:highlight>
                  <a:srgbClr val="00FF00"/>
                </a:highlight>
              </a:rPr>
              <a:t>Αυτοπροσδιορισμός επικοινωνίας</a:t>
            </a:r>
            <a:r>
              <a:rPr lang="el-GR" b="1" i="1" u="sng" dirty="0">
                <a:solidFill>
                  <a:srgbClr val="7030A0"/>
                </a:solidFill>
                <a:highlight>
                  <a:srgbClr val="00FFFF"/>
                </a:highlight>
              </a:rPr>
              <a:t>,</a:t>
            </a:r>
          </a:p>
          <a:p>
            <a:r>
              <a:rPr lang="el-GR" b="1" i="1" u="sng" dirty="0">
                <a:solidFill>
                  <a:srgbClr val="7030A0"/>
                </a:solidFill>
                <a:highlight>
                  <a:srgbClr val="00FFFF"/>
                </a:highlight>
              </a:rPr>
              <a:t>4. </a:t>
            </a:r>
            <a:r>
              <a:rPr lang="el-GR" b="1" i="1" u="sng" dirty="0">
                <a:solidFill>
                  <a:srgbClr val="7030A0"/>
                </a:solidFill>
                <a:highlight>
                  <a:srgbClr val="00FF00"/>
                </a:highlight>
              </a:rPr>
              <a:t>Αίσθημα συνεισφοράς και κέρδους </a:t>
            </a:r>
            <a:r>
              <a:rPr lang="el-GR" b="1" i="1" u="sng" dirty="0">
                <a:solidFill>
                  <a:srgbClr val="7030A0"/>
                </a:solidFill>
                <a:highlight>
                  <a:srgbClr val="00FFFF"/>
                </a:highlight>
              </a:rPr>
              <a:t>από τη </a:t>
            </a:r>
            <a:r>
              <a:rPr lang="el-GR" b="1" i="1" u="sng" dirty="0">
                <a:solidFill>
                  <a:srgbClr val="7030A0"/>
                </a:solidFill>
                <a:highlight>
                  <a:srgbClr val="FFFF00"/>
                </a:highlight>
              </a:rPr>
              <a:t>συμμετοχή στην ομάδα</a:t>
            </a:r>
            <a:r>
              <a:rPr lang="el-GR" b="1" i="1" u="sng" dirty="0">
                <a:solidFill>
                  <a:srgbClr val="7030A0"/>
                </a:solidFill>
                <a:highlight>
                  <a:srgbClr val="00FFFF"/>
                </a:highlight>
              </a:rPr>
              <a:t>, 5. Δράσεις βελτίωσης της δεξιότητας ομαδικότητας</a:t>
            </a:r>
            <a:endParaRPr lang="el-GR" dirty="0"/>
          </a:p>
        </p:txBody>
      </p:sp>
    </p:spTree>
    <p:extLst>
      <p:ext uri="{BB962C8B-B14F-4D97-AF65-F5344CB8AC3E}">
        <p14:creationId xmlns:p14="http://schemas.microsoft.com/office/powerpoint/2010/main" val="334264156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06F72F-DA7B-250C-DDFA-6E5126688C11}"/>
              </a:ext>
            </a:extLst>
          </p:cNvPr>
          <p:cNvSpPr>
            <a:spLocks noGrp="1"/>
          </p:cNvSpPr>
          <p:nvPr>
            <p:ph type="title"/>
          </p:nvPr>
        </p:nvSpPr>
        <p:spPr/>
        <p:txBody>
          <a:bodyPr/>
          <a:lstStyle/>
          <a:p>
            <a:r>
              <a:rPr lang="el-GR" dirty="0"/>
              <a:t>ΣΥΝΑΙΣΘΗΜΑΤΙΚΗ ΝΟΗΜΟΣΥΝΗ (</a:t>
            </a:r>
            <a:r>
              <a:rPr lang="en-US" dirty="0"/>
              <a:t>E.Q.)</a:t>
            </a:r>
            <a:endParaRPr lang="el-GR" dirty="0"/>
          </a:p>
        </p:txBody>
      </p:sp>
      <p:sp>
        <p:nvSpPr>
          <p:cNvPr id="3" name="Θέση κειμένου 2">
            <a:extLst>
              <a:ext uri="{FF2B5EF4-FFF2-40B4-BE49-F238E27FC236}">
                <a16:creationId xmlns:a16="http://schemas.microsoft.com/office/drawing/2014/main" id="{3067785F-39D1-2C78-4301-BBB44DA000BC}"/>
              </a:ext>
            </a:extLst>
          </p:cNvPr>
          <p:cNvSpPr>
            <a:spLocks noGrp="1"/>
          </p:cNvSpPr>
          <p:nvPr>
            <p:ph type="body" idx="1"/>
          </p:nvPr>
        </p:nvSpPr>
        <p:spPr/>
        <p:txBody>
          <a:bodyPr/>
          <a:lstStyle/>
          <a:p>
            <a:r>
              <a:rPr lang="el-GR" b="1" i="1" u="sng" dirty="0">
                <a:solidFill>
                  <a:srgbClr val="7030A0"/>
                </a:solidFill>
                <a:highlight>
                  <a:srgbClr val="00FFFF"/>
                </a:highlight>
              </a:rPr>
              <a:t>«η αγάπη είναι το κλειδί που ανοίγει όλες τις πόρτες» (δικό μου ρητό: Κ.Μ.)</a:t>
            </a:r>
          </a:p>
        </p:txBody>
      </p:sp>
    </p:spTree>
    <p:extLst>
      <p:ext uri="{BB962C8B-B14F-4D97-AF65-F5344CB8AC3E}">
        <p14:creationId xmlns:p14="http://schemas.microsoft.com/office/powerpoint/2010/main" val="27940630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3072F1-BFAE-B57A-5858-65FA42FED149}"/>
              </a:ext>
            </a:extLst>
          </p:cNvPr>
          <p:cNvSpPr>
            <a:spLocks noGrp="1"/>
          </p:cNvSpPr>
          <p:nvPr>
            <p:ph type="title"/>
          </p:nvPr>
        </p:nvSpPr>
        <p:spPr/>
        <p:txBody>
          <a:bodyPr/>
          <a:lstStyle/>
          <a:p>
            <a:r>
              <a:rPr lang="el-GR" dirty="0"/>
              <a:t>Τα κλειδιά τής Συναισθηματικής Νοημοσύνης</a:t>
            </a:r>
          </a:p>
        </p:txBody>
      </p:sp>
      <p:sp>
        <p:nvSpPr>
          <p:cNvPr id="3" name="Θέση κειμένου 2">
            <a:extLst>
              <a:ext uri="{FF2B5EF4-FFF2-40B4-BE49-F238E27FC236}">
                <a16:creationId xmlns:a16="http://schemas.microsoft.com/office/drawing/2014/main" id="{BB6A2C63-622C-1D67-B374-2C5BD45D049D}"/>
              </a:ext>
            </a:extLst>
          </p:cNvPr>
          <p:cNvSpPr>
            <a:spLocks noGrp="1"/>
          </p:cNvSpPr>
          <p:nvPr>
            <p:ph type="body" idx="1"/>
          </p:nvPr>
        </p:nvSpPr>
        <p:spPr/>
        <p:txBody>
          <a:bodyPr>
            <a:normAutofit fontScale="92500"/>
          </a:bodyPr>
          <a:lstStyle/>
          <a:p>
            <a:r>
              <a:rPr lang="el-GR" b="1" i="1" dirty="0">
                <a:solidFill>
                  <a:srgbClr val="002060"/>
                </a:solidFill>
                <a:highlight>
                  <a:srgbClr val="00FFFF"/>
                </a:highlight>
              </a:rPr>
              <a:t>Για την αποτελεσματική διαχείριση κρίσεων στο εργασιακό και κοινωνικό (ακόμα και στο οικογενειακό) περιβάλλον δεν αρκεί το υψηλό </a:t>
            </a:r>
            <a:r>
              <a:rPr lang="en-US" b="1" i="1" dirty="0">
                <a:solidFill>
                  <a:srgbClr val="002060"/>
                </a:solidFill>
                <a:highlight>
                  <a:srgbClr val="00FFFF"/>
                </a:highlight>
              </a:rPr>
              <a:t>I.Q.</a:t>
            </a:r>
            <a:r>
              <a:rPr lang="el-GR" b="1" i="1" dirty="0">
                <a:solidFill>
                  <a:srgbClr val="002060"/>
                </a:solidFill>
                <a:highlight>
                  <a:srgbClr val="00FFFF"/>
                </a:highlight>
              </a:rPr>
              <a:t>, οι εξειδικευμένες επιστημονικές γνώσεις, αλλά σημαντικό ρόλο διαδραματίζει η συναισθηματική ωριμότητα, που μας εξασφαλίζει γαλήνη, αυτοκυριαρχία, αυτοεκτίμηση, ηρεμία…</a:t>
            </a:r>
          </a:p>
        </p:txBody>
      </p:sp>
    </p:spTree>
    <p:extLst>
      <p:ext uri="{BB962C8B-B14F-4D97-AF65-F5344CB8AC3E}">
        <p14:creationId xmlns:p14="http://schemas.microsoft.com/office/powerpoint/2010/main" val="412549191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A77D5F5-7AE8-1FB9-A194-2A0F379AB400}"/>
              </a:ext>
            </a:extLst>
          </p:cNvPr>
          <p:cNvSpPr>
            <a:spLocks noGrp="1"/>
          </p:cNvSpPr>
          <p:nvPr>
            <p:ph type="title"/>
          </p:nvPr>
        </p:nvSpPr>
        <p:spPr/>
        <p:txBody>
          <a:bodyPr/>
          <a:lstStyle/>
          <a:p>
            <a:r>
              <a:rPr lang="el-GR" dirty="0"/>
              <a:t>ΕΝΣΥΝΑΙΣΘΗΣΗ </a:t>
            </a:r>
            <a:r>
              <a:rPr lang="en-US" dirty="0"/>
              <a:t>(empathy </a:t>
            </a:r>
            <a:r>
              <a:rPr lang="el-GR" dirty="0"/>
              <a:t>στα αγγλικά)</a:t>
            </a:r>
          </a:p>
        </p:txBody>
      </p:sp>
      <p:sp>
        <p:nvSpPr>
          <p:cNvPr id="3" name="Θέση κειμένου 2">
            <a:extLst>
              <a:ext uri="{FF2B5EF4-FFF2-40B4-BE49-F238E27FC236}">
                <a16:creationId xmlns:a16="http://schemas.microsoft.com/office/drawing/2014/main" id="{9E2BFE1A-5518-AB93-90FF-E3580D50D7C5}"/>
              </a:ext>
            </a:extLst>
          </p:cNvPr>
          <p:cNvSpPr>
            <a:spLocks noGrp="1"/>
          </p:cNvSpPr>
          <p:nvPr>
            <p:ph type="body" idx="1"/>
          </p:nvPr>
        </p:nvSpPr>
        <p:spPr/>
        <p:txBody>
          <a:bodyPr/>
          <a:lstStyle/>
          <a:p>
            <a:r>
              <a:rPr lang="el-GR" b="1" i="1" dirty="0">
                <a:solidFill>
                  <a:srgbClr val="FF0000"/>
                </a:solidFill>
                <a:highlight>
                  <a:srgbClr val="FFFF00"/>
                </a:highlight>
              </a:rPr>
              <a:t>Παρακαλώ δώστε τους δικούς ορισμούς (και παραδείγματα) γράφοντας στο </a:t>
            </a:r>
            <a:r>
              <a:rPr lang="en-US" b="1" i="1" dirty="0">
                <a:solidFill>
                  <a:srgbClr val="FF0000"/>
                </a:solidFill>
                <a:highlight>
                  <a:srgbClr val="FFFF00"/>
                </a:highlight>
              </a:rPr>
              <a:t>chat </a:t>
            </a:r>
            <a:r>
              <a:rPr lang="el-GR" b="1" i="1" dirty="0">
                <a:solidFill>
                  <a:srgbClr val="FF0000"/>
                </a:solidFill>
                <a:highlight>
                  <a:srgbClr val="FFFF00"/>
                </a:highlight>
              </a:rPr>
              <a:t>προς όλους.</a:t>
            </a:r>
          </a:p>
        </p:txBody>
      </p:sp>
    </p:spTree>
    <p:extLst>
      <p:ext uri="{BB962C8B-B14F-4D97-AF65-F5344CB8AC3E}">
        <p14:creationId xmlns:p14="http://schemas.microsoft.com/office/powerpoint/2010/main" val="3745972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D775BA-2F7C-9FC9-AE7A-2119633929EC}"/>
              </a:ext>
            </a:extLst>
          </p:cNvPr>
          <p:cNvSpPr>
            <a:spLocks noGrp="1"/>
          </p:cNvSpPr>
          <p:nvPr>
            <p:ph type="title"/>
          </p:nvPr>
        </p:nvSpPr>
        <p:spPr/>
        <p:txBody>
          <a:bodyPr>
            <a:normAutofit/>
          </a:bodyPr>
          <a:lstStyle/>
          <a:p>
            <a:r>
              <a:rPr lang="el-GR" sz="3600" b="1" dirty="0"/>
              <a:t>Ν. 4940/2022 (ΦΕΚ A 112 - 14.06.2022) Σύστημα </a:t>
            </a:r>
            <a:r>
              <a:rPr lang="el-GR" sz="3600" b="1" dirty="0" err="1"/>
              <a:t>στοχοθεσίας</a:t>
            </a:r>
            <a:r>
              <a:rPr lang="el-GR" sz="3600" b="1" dirty="0"/>
              <a:t>, αξιολόγησης και ανταμοιβής για την ενίσχυση της αποτελεσματικότητας της δημόσιας διοίκησης, ρυθμίσεις για το ανθρώπινο δυναμικό του δημοσίου τομέα και άλλες διατάξεις.</a:t>
            </a:r>
          </a:p>
        </p:txBody>
      </p:sp>
      <p:sp>
        <p:nvSpPr>
          <p:cNvPr id="3" name="Θέση κειμένου 2">
            <a:extLst>
              <a:ext uri="{FF2B5EF4-FFF2-40B4-BE49-F238E27FC236}">
                <a16:creationId xmlns:a16="http://schemas.microsoft.com/office/drawing/2014/main" id="{DCB07EF4-2A67-2F69-FCB6-9A4026C08E3F}"/>
              </a:ext>
            </a:extLst>
          </p:cNvPr>
          <p:cNvSpPr>
            <a:spLocks noGrp="1"/>
          </p:cNvSpPr>
          <p:nvPr>
            <p:ph type="body" idx="1"/>
          </p:nvPr>
        </p:nvSpPr>
        <p:spPr/>
        <p:txBody>
          <a:bodyPr/>
          <a:lstStyle/>
          <a:p>
            <a:r>
              <a:rPr lang="en-US" dirty="0">
                <a:hlinkClick r:id="rId2"/>
              </a:rPr>
              <a:t>https://www.forin.gr/laws/law/4149/n-4940-2022#!/?article=53098</a:t>
            </a:r>
            <a:endParaRPr lang="el-GR" dirty="0"/>
          </a:p>
          <a:p>
            <a:r>
              <a:rPr lang="en-US" dirty="0">
                <a:hlinkClick r:id="rId3"/>
              </a:rPr>
              <a:t>https://karagilanis.gr/epikairotita/nomos-4940-2022-fek-112-a-14-06-2022/</a:t>
            </a:r>
            <a:endParaRPr lang="el-GR" dirty="0"/>
          </a:p>
          <a:p>
            <a:endParaRPr lang="el-GR" dirty="0"/>
          </a:p>
          <a:p>
            <a:endParaRPr lang="el-GR" dirty="0"/>
          </a:p>
        </p:txBody>
      </p:sp>
    </p:spTree>
    <p:extLst>
      <p:ext uri="{BB962C8B-B14F-4D97-AF65-F5344CB8AC3E}">
        <p14:creationId xmlns:p14="http://schemas.microsoft.com/office/powerpoint/2010/main" val="404730557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BD5E3FA-5F59-9C97-F35E-3E6BCCDCA3A6}"/>
              </a:ext>
            </a:extLst>
          </p:cNvPr>
          <p:cNvSpPr>
            <a:spLocks noGrp="1"/>
          </p:cNvSpPr>
          <p:nvPr>
            <p:ph type="title"/>
          </p:nvPr>
        </p:nvSpPr>
        <p:spPr/>
        <p:txBody>
          <a:bodyPr/>
          <a:lstStyle/>
          <a:p>
            <a:r>
              <a:rPr lang="el-GR" dirty="0"/>
              <a:t>ΑΝΕΚΤΙΚΟΤΗΤΑ</a:t>
            </a:r>
          </a:p>
        </p:txBody>
      </p:sp>
      <p:sp>
        <p:nvSpPr>
          <p:cNvPr id="3" name="Θέση κειμένου 2">
            <a:extLst>
              <a:ext uri="{FF2B5EF4-FFF2-40B4-BE49-F238E27FC236}">
                <a16:creationId xmlns:a16="http://schemas.microsoft.com/office/drawing/2014/main" id="{57FC3F38-958B-13D9-10C2-1AD35055C886}"/>
              </a:ext>
            </a:extLst>
          </p:cNvPr>
          <p:cNvSpPr>
            <a:spLocks noGrp="1"/>
          </p:cNvSpPr>
          <p:nvPr>
            <p:ph type="body" idx="1"/>
          </p:nvPr>
        </p:nvSpPr>
        <p:spPr/>
        <p:txBody>
          <a:bodyPr/>
          <a:lstStyle/>
          <a:p>
            <a:r>
              <a:rPr lang="el-GR" b="1" i="1" dirty="0">
                <a:solidFill>
                  <a:srgbClr val="FF0000"/>
                </a:solidFill>
                <a:highlight>
                  <a:srgbClr val="FFFF00"/>
                </a:highlight>
              </a:rPr>
              <a:t>Παρακαλώ δώστε τους δικούς ορισμούς (και παραδείγματα) γράφοντας στο </a:t>
            </a:r>
            <a:r>
              <a:rPr lang="en-US" b="1" i="1" dirty="0">
                <a:solidFill>
                  <a:srgbClr val="FF0000"/>
                </a:solidFill>
                <a:highlight>
                  <a:srgbClr val="FFFF00"/>
                </a:highlight>
              </a:rPr>
              <a:t>chat </a:t>
            </a:r>
            <a:r>
              <a:rPr lang="el-GR" b="1" i="1" dirty="0">
                <a:solidFill>
                  <a:srgbClr val="FF0000"/>
                </a:solidFill>
                <a:highlight>
                  <a:srgbClr val="FFFF00"/>
                </a:highlight>
              </a:rPr>
              <a:t>προς όλους.</a:t>
            </a:r>
          </a:p>
          <a:p>
            <a:endParaRPr lang="el-GR" dirty="0"/>
          </a:p>
        </p:txBody>
      </p:sp>
    </p:spTree>
    <p:extLst>
      <p:ext uri="{BB962C8B-B14F-4D97-AF65-F5344CB8AC3E}">
        <p14:creationId xmlns:p14="http://schemas.microsoft.com/office/powerpoint/2010/main" val="4548766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79F1CDB-1054-6FEA-2F70-9A2C603A9312}"/>
              </a:ext>
            </a:extLst>
          </p:cNvPr>
          <p:cNvSpPr>
            <a:spLocks noGrp="1"/>
          </p:cNvSpPr>
          <p:nvPr>
            <p:ph type="title"/>
          </p:nvPr>
        </p:nvSpPr>
        <p:spPr/>
        <p:txBody>
          <a:bodyPr/>
          <a:lstStyle/>
          <a:p>
            <a:r>
              <a:rPr lang="el-GR" dirty="0"/>
              <a:t>ΣΕΒΑΣΜΟΣ</a:t>
            </a:r>
          </a:p>
        </p:txBody>
      </p:sp>
      <p:sp>
        <p:nvSpPr>
          <p:cNvPr id="3" name="Θέση κειμένου 2">
            <a:extLst>
              <a:ext uri="{FF2B5EF4-FFF2-40B4-BE49-F238E27FC236}">
                <a16:creationId xmlns:a16="http://schemas.microsoft.com/office/drawing/2014/main" id="{8C582BE2-302B-031B-B22F-D15DFEF66FBA}"/>
              </a:ext>
            </a:extLst>
          </p:cNvPr>
          <p:cNvSpPr>
            <a:spLocks noGrp="1"/>
          </p:cNvSpPr>
          <p:nvPr>
            <p:ph type="body" idx="1"/>
          </p:nvPr>
        </p:nvSpPr>
        <p:spPr/>
        <p:txBody>
          <a:bodyPr/>
          <a:lstStyle/>
          <a:p>
            <a:r>
              <a:rPr lang="el-GR" b="1" i="1" dirty="0">
                <a:solidFill>
                  <a:srgbClr val="FF0000"/>
                </a:solidFill>
                <a:highlight>
                  <a:srgbClr val="FFFF00"/>
                </a:highlight>
              </a:rPr>
              <a:t>Παρακαλώ δώστε τους δικούς ορισμούς (και παραδείγματα) γράφοντας στο </a:t>
            </a:r>
            <a:r>
              <a:rPr lang="en-US" b="1" i="1" dirty="0">
                <a:solidFill>
                  <a:srgbClr val="FF0000"/>
                </a:solidFill>
                <a:highlight>
                  <a:srgbClr val="FFFF00"/>
                </a:highlight>
              </a:rPr>
              <a:t>chat </a:t>
            </a:r>
            <a:r>
              <a:rPr lang="el-GR" b="1" i="1" dirty="0">
                <a:solidFill>
                  <a:srgbClr val="FF0000"/>
                </a:solidFill>
                <a:highlight>
                  <a:srgbClr val="FFFF00"/>
                </a:highlight>
              </a:rPr>
              <a:t>προς όλους.</a:t>
            </a:r>
          </a:p>
          <a:p>
            <a:endParaRPr lang="el-GR" dirty="0"/>
          </a:p>
        </p:txBody>
      </p:sp>
    </p:spTree>
    <p:extLst>
      <p:ext uri="{BB962C8B-B14F-4D97-AF65-F5344CB8AC3E}">
        <p14:creationId xmlns:p14="http://schemas.microsoft.com/office/powerpoint/2010/main" val="29871572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59D6E1-3603-EEDF-97B6-087FE43A0C66}"/>
              </a:ext>
            </a:extLst>
          </p:cNvPr>
          <p:cNvSpPr>
            <a:spLocks noGrp="1"/>
          </p:cNvSpPr>
          <p:nvPr>
            <p:ph type="title"/>
          </p:nvPr>
        </p:nvSpPr>
        <p:spPr/>
        <p:txBody>
          <a:bodyPr/>
          <a:lstStyle/>
          <a:p>
            <a:r>
              <a:rPr lang="el-GR" dirty="0"/>
              <a:t>ΕΚΤΙΜΗΣΗ-ΑΝΑΓΝΩΡΙΣΗ τής προσωπικότητας τού άλλου</a:t>
            </a:r>
          </a:p>
        </p:txBody>
      </p:sp>
      <p:sp>
        <p:nvSpPr>
          <p:cNvPr id="3" name="Θέση κειμένου 2">
            <a:extLst>
              <a:ext uri="{FF2B5EF4-FFF2-40B4-BE49-F238E27FC236}">
                <a16:creationId xmlns:a16="http://schemas.microsoft.com/office/drawing/2014/main" id="{95FAE8B9-E326-FE33-DD63-825DA31B98B8}"/>
              </a:ext>
            </a:extLst>
          </p:cNvPr>
          <p:cNvSpPr>
            <a:spLocks noGrp="1"/>
          </p:cNvSpPr>
          <p:nvPr>
            <p:ph type="body" idx="1"/>
          </p:nvPr>
        </p:nvSpPr>
        <p:spPr/>
        <p:txBody>
          <a:bodyPr/>
          <a:lstStyle/>
          <a:p>
            <a:r>
              <a:rPr lang="el-GR" b="1" i="1" dirty="0">
                <a:solidFill>
                  <a:srgbClr val="FF0000"/>
                </a:solidFill>
                <a:highlight>
                  <a:srgbClr val="FFFF00"/>
                </a:highlight>
              </a:rPr>
              <a:t>Παρακαλώ δώστε τους δικούς ορισμούς (και παραδείγματα) γράφοντας στο </a:t>
            </a:r>
            <a:r>
              <a:rPr lang="en-US" b="1" i="1" dirty="0">
                <a:solidFill>
                  <a:srgbClr val="FF0000"/>
                </a:solidFill>
                <a:highlight>
                  <a:srgbClr val="FFFF00"/>
                </a:highlight>
              </a:rPr>
              <a:t>chat </a:t>
            </a:r>
            <a:r>
              <a:rPr lang="el-GR" b="1" i="1" dirty="0">
                <a:solidFill>
                  <a:srgbClr val="FF0000"/>
                </a:solidFill>
                <a:highlight>
                  <a:srgbClr val="FFFF00"/>
                </a:highlight>
              </a:rPr>
              <a:t>προς όλους.</a:t>
            </a:r>
          </a:p>
          <a:p>
            <a:endParaRPr lang="el-GR" dirty="0"/>
          </a:p>
        </p:txBody>
      </p:sp>
    </p:spTree>
    <p:extLst>
      <p:ext uri="{BB962C8B-B14F-4D97-AF65-F5344CB8AC3E}">
        <p14:creationId xmlns:p14="http://schemas.microsoft.com/office/powerpoint/2010/main" val="13326036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8BEE129-8E4E-8E0F-ABDF-2E60B6FC5764}"/>
              </a:ext>
            </a:extLst>
          </p:cNvPr>
          <p:cNvSpPr>
            <a:spLocks noGrp="1"/>
          </p:cNvSpPr>
          <p:nvPr>
            <p:ph type="title"/>
          </p:nvPr>
        </p:nvSpPr>
        <p:spPr/>
        <p:txBody>
          <a:bodyPr/>
          <a:lstStyle/>
          <a:p>
            <a:r>
              <a:rPr lang="el-GR" dirty="0"/>
              <a:t>ΑΛΛΗΛΕΓΓΥΗ</a:t>
            </a:r>
          </a:p>
        </p:txBody>
      </p:sp>
      <p:sp>
        <p:nvSpPr>
          <p:cNvPr id="3" name="Θέση κειμένου 2">
            <a:extLst>
              <a:ext uri="{FF2B5EF4-FFF2-40B4-BE49-F238E27FC236}">
                <a16:creationId xmlns:a16="http://schemas.microsoft.com/office/drawing/2014/main" id="{D05D98B2-1935-5F42-A072-05F2BAEF162B}"/>
              </a:ext>
            </a:extLst>
          </p:cNvPr>
          <p:cNvSpPr>
            <a:spLocks noGrp="1"/>
          </p:cNvSpPr>
          <p:nvPr>
            <p:ph type="body" idx="1"/>
          </p:nvPr>
        </p:nvSpPr>
        <p:spPr/>
        <p:txBody>
          <a:bodyPr/>
          <a:lstStyle/>
          <a:p>
            <a:r>
              <a:rPr lang="el-GR" b="1" i="1" dirty="0">
                <a:solidFill>
                  <a:srgbClr val="FF0000"/>
                </a:solidFill>
                <a:highlight>
                  <a:srgbClr val="FFFF00"/>
                </a:highlight>
              </a:rPr>
              <a:t>Παρακαλώ δώστε τους δικούς ορισμούς (και παραδείγματα) γράφοντας στο </a:t>
            </a:r>
            <a:r>
              <a:rPr lang="en-US" b="1" i="1" dirty="0">
                <a:solidFill>
                  <a:srgbClr val="FF0000"/>
                </a:solidFill>
                <a:highlight>
                  <a:srgbClr val="FFFF00"/>
                </a:highlight>
              </a:rPr>
              <a:t>chat </a:t>
            </a:r>
            <a:r>
              <a:rPr lang="el-GR" b="1" i="1" dirty="0">
                <a:solidFill>
                  <a:srgbClr val="FF0000"/>
                </a:solidFill>
                <a:highlight>
                  <a:srgbClr val="FFFF00"/>
                </a:highlight>
              </a:rPr>
              <a:t>προς όλους.</a:t>
            </a:r>
          </a:p>
          <a:p>
            <a:endParaRPr lang="el-GR" dirty="0"/>
          </a:p>
        </p:txBody>
      </p:sp>
    </p:spTree>
    <p:extLst>
      <p:ext uri="{BB962C8B-B14F-4D97-AF65-F5344CB8AC3E}">
        <p14:creationId xmlns:p14="http://schemas.microsoft.com/office/powerpoint/2010/main" val="17188257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649F5E5-9059-89B1-1F87-D563F65C19BF}"/>
              </a:ext>
            </a:extLst>
          </p:cNvPr>
          <p:cNvSpPr>
            <a:spLocks noGrp="1"/>
          </p:cNvSpPr>
          <p:nvPr>
            <p:ph type="title"/>
          </p:nvPr>
        </p:nvSpPr>
        <p:spPr/>
        <p:txBody>
          <a:bodyPr/>
          <a:lstStyle/>
          <a:p>
            <a:r>
              <a:rPr lang="el-GR" dirty="0"/>
              <a:t>ΑΥΤΟΣΥΓΚΕΝΤΡΩΣΗ-ΑΥΤΟΚΥΡΙΑΡΧΙΑ-ΑΥΤΟΓΝΩΣΙΑ</a:t>
            </a:r>
          </a:p>
        </p:txBody>
      </p:sp>
      <p:sp>
        <p:nvSpPr>
          <p:cNvPr id="3" name="Θέση κειμένου 2">
            <a:extLst>
              <a:ext uri="{FF2B5EF4-FFF2-40B4-BE49-F238E27FC236}">
                <a16:creationId xmlns:a16="http://schemas.microsoft.com/office/drawing/2014/main" id="{AD50A535-D174-C6F4-7499-46A2F0CC2145}"/>
              </a:ext>
            </a:extLst>
          </p:cNvPr>
          <p:cNvSpPr>
            <a:spLocks noGrp="1"/>
          </p:cNvSpPr>
          <p:nvPr>
            <p:ph type="body" idx="1"/>
          </p:nvPr>
        </p:nvSpPr>
        <p:spPr/>
        <p:txBody>
          <a:bodyPr/>
          <a:lstStyle/>
          <a:p>
            <a:r>
              <a:rPr lang="el-GR" b="1" dirty="0">
                <a:solidFill>
                  <a:srgbClr val="C00000"/>
                </a:solidFill>
                <a:highlight>
                  <a:srgbClr val="FFFF00"/>
                </a:highlight>
              </a:rPr>
              <a:t>«αγάπα τον πλησίον σου ΩΣ ΣΕΑΥΤΟΝ». </a:t>
            </a:r>
          </a:p>
          <a:p>
            <a:r>
              <a:rPr lang="el-GR" b="1" dirty="0">
                <a:solidFill>
                  <a:srgbClr val="C00000"/>
                </a:solidFill>
                <a:highlight>
                  <a:srgbClr val="FFFF00"/>
                </a:highlight>
              </a:rPr>
              <a:t>ΚΟΙΝΩΝΙΚΗ ΑΓΩΓΗ – ΠΟΛΙΤΙΚΗ ΑΓΩΓΗ – ΠΡΟΣΩΠΙΚΗ ΒΟΥΛΗΣΗ ΓΙΑ ΑΥΤΟΒΕΛΤΙΩΣΗ</a:t>
            </a:r>
          </a:p>
        </p:txBody>
      </p:sp>
    </p:spTree>
    <p:extLst>
      <p:ext uri="{BB962C8B-B14F-4D97-AF65-F5344CB8AC3E}">
        <p14:creationId xmlns:p14="http://schemas.microsoft.com/office/powerpoint/2010/main" val="3604850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7D1D85-A84A-66B3-8E3C-13E3D01F735E}"/>
              </a:ext>
            </a:extLst>
          </p:cNvPr>
          <p:cNvSpPr>
            <a:spLocks noGrp="1"/>
          </p:cNvSpPr>
          <p:nvPr>
            <p:ph type="title"/>
          </p:nvPr>
        </p:nvSpPr>
        <p:spPr/>
        <p:txBody>
          <a:bodyPr/>
          <a:lstStyle/>
          <a:p>
            <a:r>
              <a:rPr lang="el-GR" dirty="0"/>
              <a:t>Τεχνικές διαχείρισης θυμού</a:t>
            </a:r>
          </a:p>
        </p:txBody>
      </p:sp>
      <p:sp>
        <p:nvSpPr>
          <p:cNvPr id="3" name="Θέση κειμένου 2">
            <a:extLst>
              <a:ext uri="{FF2B5EF4-FFF2-40B4-BE49-F238E27FC236}">
                <a16:creationId xmlns:a16="http://schemas.microsoft.com/office/drawing/2014/main" id="{859CA547-A458-F2B2-3319-1862254A7EB9}"/>
              </a:ext>
            </a:extLst>
          </p:cNvPr>
          <p:cNvSpPr>
            <a:spLocks noGrp="1"/>
          </p:cNvSpPr>
          <p:nvPr>
            <p:ph type="body" idx="1"/>
          </p:nvPr>
        </p:nvSpPr>
        <p:spPr/>
        <p:txBody>
          <a:bodyPr/>
          <a:lstStyle/>
          <a:p>
            <a:r>
              <a:rPr lang="el-GR" b="1" dirty="0">
                <a:solidFill>
                  <a:srgbClr val="C00000"/>
                </a:solidFill>
                <a:highlight>
                  <a:srgbClr val="FFFF00"/>
                </a:highlight>
              </a:rPr>
              <a:t>ΘΕΤΙΚΕΣ ΔΗΛΩΣΕΙΣ (π.χ. </a:t>
            </a:r>
            <a:r>
              <a:rPr lang="en-US" b="1" dirty="0">
                <a:solidFill>
                  <a:srgbClr val="C00000"/>
                </a:solidFill>
                <a:highlight>
                  <a:srgbClr val="FFFF00"/>
                </a:highlight>
              </a:rPr>
              <a:t>NLP – </a:t>
            </a:r>
            <a:r>
              <a:rPr lang="el-GR" b="1" dirty="0">
                <a:solidFill>
                  <a:srgbClr val="C00000"/>
                </a:solidFill>
                <a:highlight>
                  <a:srgbClr val="FFFF00"/>
                </a:highlight>
              </a:rPr>
              <a:t>ΝΕΥΡΩΓΛΩΣΣΙΚΟΣ ΠΡΟΓΡΑΜΜΑΤΙΣΜΟΣ)</a:t>
            </a:r>
          </a:p>
        </p:txBody>
      </p:sp>
    </p:spTree>
    <p:extLst>
      <p:ext uri="{BB962C8B-B14F-4D97-AF65-F5344CB8AC3E}">
        <p14:creationId xmlns:p14="http://schemas.microsoft.com/office/powerpoint/2010/main" val="12211168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65A2C6A-83DD-2844-0AA2-631BAC190998}"/>
              </a:ext>
            </a:extLst>
          </p:cNvPr>
          <p:cNvSpPr>
            <a:spLocks noGrp="1"/>
          </p:cNvSpPr>
          <p:nvPr>
            <p:ph type="title"/>
          </p:nvPr>
        </p:nvSpPr>
        <p:spPr/>
        <p:txBody>
          <a:bodyPr/>
          <a:lstStyle/>
          <a:p>
            <a:r>
              <a:rPr lang="en-US" dirty="0"/>
              <a:t>NLP</a:t>
            </a:r>
            <a:endParaRPr lang="el-GR" dirty="0"/>
          </a:p>
        </p:txBody>
      </p:sp>
      <p:pic>
        <p:nvPicPr>
          <p:cNvPr id="5" name="Θέση εικόνας 4">
            <a:extLst>
              <a:ext uri="{FF2B5EF4-FFF2-40B4-BE49-F238E27FC236}">
                <a16:creationId xmlns:a16="http://schemas.microsoft.com/office/drawing/2014/main" id="{E7EAD913-238F-FE28-2031-D46AC2CDB23F}"/>
              </a:ext>
            </a:extLst>
          </p:cNvPr>
          <p:cNvPicPr>
            <a:picLocks noGrp="1" noChangeAspect="1"/>
          </p:cNvPicPr>
          <p:nvPr>
            <p:ph type="pic" idx="1"/>
          </p:nvPr>
        </p:nvPicPr>
        <p:blipFill>
          <a:blip r:embed="rId2"/>
          <a:srcRect t="10520" b="10520"/>
          <a:stretch>
            <a:fillRect/>
          </a:stretch>
        </p:blipFill>
        <p:spPr>
          <a:prstGeom prst="rect">
            <a:avLst/>
          </a:prstGeom>
        </p:spPr>
      </p:pic>
      <p:sp>
        <p:nvSpPr>
          <p:cNvPr id="4" name="Θέση κειμένου 3">
            <a:extLst>
              <a:ext uri="{FF2B5EF4-FFF2-40B4-BE49-F238E27FC236}">
                <a16:creationId xmlns:a16="http://schemas.microsoft.com/office/drawing/2014/main" id="{7E6C988C-DC97-20E9-3507-0E16B65A2977}"/>
              </a:ext>
            </a:extLst>
          </p:cNvPr>
          <p:cNvSpPr>
            <a:spLocks noGrp="1"/>
          </p:cNvSpPr>
          <p:nvPr>
            <p:ph type="body" sz="half" idx="2"/>
          </p:nvPr>
        </p:nvSpPr>
        <p:spPr/>
        <p:txBody>
          <a:bodyPr/>
          <a:lstStyle/>
          <a:p>
            <a:r>
              <a:rPr lang="el-GR" b="1" dirty="0"/>
              <a:t>ΑΠΛΕΣ ΚΑΘΗΜΕΡΙΝΕΣ ΑΣΚΗΣΕΙΣ ΑΙΣΙΟΔΟΞΙΑΣ</a:t>
            </a:r>
          </a:p>
        </p:txBody>
      </p:sp>
    </p:spTree>
    <p:extLst>
      <p:ext uri="{BB962C8B-B14F-4D97-AF65-F5344CB8AC3E}">
        <p14:creationId xmlns:p14="http://schemas.microsoft.com/office/powerpoint/2010/main" val="19509628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83A6D1-E83D-1B23-3376-3CFD15BBF0ED}"/>
              </a:ext>
            </a:extLst>
          </p:cNvPr>
          <p:cNvSpPr>
            <a:spLocks noGrp="1"/>
          </p:cNvSpPr>
          <p:nvPr>
            <p:ph type="title"/>
          </p:nvPr>
        </p:nvSpPr>
        <p:spPr/>
        <p:txBody>
          <a:bodyPr>
            <a:normAutofit fontScale="90000"/>
          </a:bodyPr>
          <a:lstStyle/>
          <a:p>
            <a:r>
              <a:rPr lang="el-GR" dirty="0"/>
              <a:t>NLP-ΝΕΥΡΟΓΛΩΣΣΙΚΟΣ ΠΡΟΓΡΑΜΜΑΤΙΣΜΟΣ</a:t>
            </a:r>
            <a:br>
              <a:rPr lang="el-GR" dirty="0"/>
            </a:br>
            <a:r>
              <a:rPr lang="el-GR" dirty="0"/>
              <a:t>Συγγραφέας: ΑΛΝΤΕΡ ΧΑΡΙ</a:t>
            </a:r>
          </a:p>
        </p:txBody>
      </p:sp>
      <p:sp>
        <p:nvSpPr>
          <p:cNvPr id="4" name="Θέση κειμένου 3">
            <a:extLst>
              <a:ext uri="{FF2B5EF4-FFF2-40B4-BE49-F238E27FC236}">
                <a16:creationId xmlns:a16="http://schemas.microsoft.com/office/drawing/2014/main" id="{B94FAC79-4720-FBC0-818A-7B35C71E4371}"/>
              </a:ext>
            </a:extLst>
          </p:cNvPr>
          <p:cNvSpPr>
            <a:spLocks noGrp="1"/>
          </p:cNvSpPr>
          <p:nvPr>
            <p:ph type="body" sz="half" idx="2"/>
          </p:nvPr>
        </p:nvSpPr>
        <p:spPr/>
        <p:txBody>
          <a:bodyPr>
            <a:normAutofit/>
          </a:bodyPr>
          <a:lstStyle/>
          <a:p>
            <a:r>
              <a:rPr lang="el-GR" sz="2000" dirty="0"/>
              <a:t>Ο LP (</a:t>
            </a:r>
            <a:r>
              <a:rPr lang="el-GR" sz="2000" dirty="0" err="1"/>
              <a:t>Νευρογλωσσικός</a:t>
            </a:r>
            <a:r>
              <a:rPr lang="el-GR" sz="2000" dirty="0"/>
              <a:t> Προγραμματισμός) είναι η νέα τέχνη και επιστήμη, που θα σας βοηθήσει στην προσωπική σας τελειοποίηση. Σας δείχνει πως, ακολουθώντας επιτυχημένα μοντέλα σκέψης και συμπεριφοράς, θα επιτύχετε εκπληκτικά αποτελέσματα σε τομείς όπως: πωλήσεις,...</a:t>
            </a:r>
          </a:p>
        </p:txBody>
      </p:sp>
      <p:pic>
        <p:nvPicPr>
          <p:cNvPr id="8" name="Θέση εικόνας 7">
            <a:extLst>
              <a:ext uri="{FF2B5EF4-FFF2-40B4-BE49-F238E27FC236}">
                <a16:creationId xmlns:a16="http://schemas.microsoft.com/office/drawing/2014/main" id="{E391766F-1B42-A7F1-D6DE-ACB90D77E663}"/>
              </a:ext>
            </a:extLst>
          </p:cNvPr>
          <p:cNvPicPr>
            <a:picLocks noGrp="1" noChangeAspect="1"/>
          </p:cNvPicPr>
          <p:nvPr>
            <p:ph type="pic" idx="1"/>
          </p:nvPr>
        </p:nvPicPr>
        <p:blipFill>
          <a:blip r:embed="rId2"/>
          <a:srcRect t="22187" b="22187"/>
          <a:stretch>
            <a:fillRect/>
          </a:stretch>
        </p:blipFill>
        <p:spPr>
          <a:prstGeom prst="rect">
            <a:avLst/>
          </a:prstGeom>
        </p:spPr>
      </p:pic>
    </p:spTree>
    <p:extLst>
      <p:ext uri="{BB962C8B-B14F-4D97-AF65-F5344CB8AC3E}">
        <p14:creationId xmlns:p14="http://schemas.microsoft.com/office/powerpoint/2010/main" val="297868664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570572-3475-8CAF-45FD-7CDC2C60E661}"/>
              </a:ext>
            </a:extLst>
          </p:cNvPr>
          <p:cNvSpPr>
            <a:spLocks noGrp="1"/>
          </p:cNvSpPr>
          <p:nvPr>
            <p:ph type="title"/>
          </p:nvPr>
        </p:nvSpPr>
        <p:spPr/>
        <p:txBody>
          <a:bodyPr>
            <a:normAutofit/>
          </a:bodyPr>
          <a:lstStyle/>
          <a:p>
            <a:r>
              <a:rPr lang="el-GR" sz="1800" b="1" dirty="0"/>
              <a:t>NLP // ΤΟ ΚΛΕΙΔΙ ΤΟΥ ΜΥΑΛΟΥ ΜΑΣ!</a:t>
            </a:r>
            <a:br>
              <a:rPr lang="el-GR" sz="1800" b="1" dirty="0"/>
            </a:br>
            <a:r>
              <a:rPr lang="el-GR" sz="1800" b="1" dirty="0"/>
              <a:t>NLP</a:t>
            </a:r>
            <a:br>
              <a:rPr lang="el-GR" sz="1800" b="1" dirty="0"/>
            </a:br>
            <a:r>
              <a:rPr lang="el-GR" sz="1800" b="1" dirty="0"/>
              <a:t>ΤΟ ΚΛΕΙΔΙ ΤΟΥ ΜΥΑΛΟΥ ΜΑΣ!</a:t>
            </a:r>
            <a:br>
              <a:rPr lang="el-GR" sz="1800" b="1" dirty="0"/>
            </a:br>
            <a:r>
              <a:rPr lang="el-GR" sz="1800" b="1" dirty="0"/>
              <a:t>   </a:t>
            </a:r>
            <a:br>
              <a:rPr lang="el-GR" sz="1800" b="1" dirty="0"/>
            </a:br>
            <a:r>
              <a:rPr lang="el-GR" sz="1800" b="1" dirty="0"/>
              <a:t>ΙΣΧΑΚΗΣ ΜΑΝΩΛΗΣ</a:t>
            </a:r>
          </a:p>
        </p:txBody>
      </p:sp>
      <p:pic>
        <p:nvPicPr>
          <p:cNvPr id="5" name="Θέση εικόνας 4">
            <a:extLst>
              <a:ext uri="{FF2B5EF4-FFF2-40B4-BE49-F238E27FC236}">
                <a16:creationId xmlns:a16="http://schemas.microsoft.com/office/drawing/2014/main" id="{456C0729-D23B-9ECC-7639-875025E4EF31}"/>
              </a:ext>
            </a:extLst>
          </p:cNvPr>
          <p:cNvPicPr>
            <a:picLocks noGrp="1" noChangeAspect="1"/>
          </p:cNvPicPr>
          <p:nvPr>
            <p:ph type="pic" idx="1"/>
          </p:nvPr>
        </p:nvPicPr>
        <p:blipFill>
          <a:blip r:embed="rId2"/>
          <a:srcRect t="23750" b="23750"/>
          <a:stretch>
            <a:fillRect/>
          </a:stretch>
        </p:blipFill>
        <p:spPr>
          <a:xfrm>
            <a:off x="5180012" y="733928"/>
            <a:ext cx="6172200" cy="4873625"/>
          </a:xfrm>
          <a:prstGeom prst="rect">
            <a:avLst/>
          </a:prstGeom>
        </p:spPr>
      </p:pic>
      <p:sp>
        <p:nvSpPr>
          <p:cNvPr id="4" name="Θέση κειμένου 3">
            <a:extLst>
              <a:ext uri="{FF2B5EF4-FFF2-40B4-BE49-F238E27FC236}">
                <a16:creationId xmlns:a16="http://schemas.microsoft.com/office/drawing/2014/main" id="{6C61B78C-FFBF-00D7-C3E4-29D7ABD60F39}"/>
              </a:ext>
            </a:extLst>
          </p:cNvPr>
          <p:cNvSpPr>
            <a:spLocks noGrp="1"/>
          </p:cNvSpPr>
          <p:nvPr>
            <p:ph type="body" sz="half" idx="2"/>
          </p:nvPr>
        </p:nvSpPr>
        <p:spPr/>
        <p:txBody>
          <a:bodyPr>
            <a:normAutofit fontScale="77500" lnSpcReduction="20000"/>
          </a:bodyPr>
          <a:lstStyle/>
          <a:p>
            <a:r>
              <a:rPr lang="el-GR" dirty="0"/>
              <a:t>Πολλοί λένε: Εσύ έχεις τα πινέλα και έχεις και τον καμβά, ζωγράφισε λοιπόν τη ζωή που θέλεις. Με τη σειρά μου ρωτώ: Έστω ότι έχω το καλύτερο αμάξι και βρίσκομαι στην καλύτερη πίστα. Μπορώ να κάνω τον ταχύτερο γύρο, ακόμα κι αν δεν ξέρω να οδηγώ; Και βέβαια όχι! Χρειάζομαι την κατάλληλη γνώση. Χρειάζομαι μια πετυχημένη στρατηγική. Αυτό το βιβλίο, σε συνδυασμό με το </a:t>
            </a:r>
            <a:r>
              <a:rPr lang="el-GR" dirty="0" err="1"/>
              <a:t>audio</a:t>
            </a:r>
            <a:r>
              <a:rPr lang="el-GR" dirty="0"/>
              <a:t> </a:t>
            </a:r>
            <a:r>
              <a:rPr lang="el-GR" dirty="0" err="1"/>
              <a:t>book</a:t>
            </a:r>
            <a:r>
              <a:rPr lang="el-GR" dirty="0"/>
              <a:t> "Ανακαλύπτοντας την προσωπική μου δύναμη", παρέχει όλη την τεχνογνωσία που χρειάζεται ένας άνθρωπος για την επίτευξη των προσωπικών και των επαγγελματικών στόχων του.</a:t>
            </a:r>
          </a:p>
          <a:p>
            <a:r>
              <a:rPr lang="el-GR" dirty="0"/>
              <a:t>Ο </a:t>
            </a:r>
            <a:r>
              <a:rPr lang="el-GR" dirty="0" err="1"/>
              <a:t>Νευρογλωσσικός</a:t>
            </a:r>
            <a:r>
              <a:rPr lang="el-GR" dirty="0"/>
              <a:t> Προγραμματισμός (NLP) είναι αποτέλεσμα χιλιάδων ωρών εμπειρίας πολλών πετυχημένων ανθρώπων. Αυτό εξασφαλίζει την ποιότητα και την αποτελεσματικότητα των τεχνικών του.</a:t>
            </a:r>
          </a:p>
          <a:p>
            <a:r>
              <a:rPr lang="el-GR" dirty="0"/>
              <a:t>Έτσι, η μόνη ερώτηση που μένει αναπάντητη είναι η εξής:</a:t>
            </a:r>
          </a:p>
          <a:p>
            <a:r>
              <a:rPr lang="el-GR" dirty="0"/>
              <a:t>Είσαι έτοιμος για το επόμενο βήμα;</a:t>
            </a:r>
          </a:p>
          <a:p>
            <a:r>
              <a:rPr lang="el-GR" dirty="0"/>
              <a:t>Ζήσε με Πάθος! (Από την παρουσίαση στο οπισθόφυλλο του βιβλίου)</a:t>
            </a:r>
          </a:p>
          <a:p>
            <a:r>
              <a:rPr lang="en-US" dirty="0">
                <a:hlinkClick r:id="rId3"/>
              </a:rPr>
              <a:t>https://www.politeianet.gr/books/9786185054502-ischakis-manolis-dion-nlp-301251?gad_source=1&amp;gclid=Cj0KCQjw7ZO0BhDYARIsAFttkCiocKN-Z66Y9Mx8PvZnPHcb_P7lJJbM8YEJgesA-PdxL3XeEw7QfUUaAvnEEALw_wcB</a:t>
            </a:r>
            <a:endParaRPr lang="el-GR" dirty="0"/>
          </a:p>
          <a:p>
            <a:endParaRPr lang="el-GR" dirty="0"/>
          </a:p>
        </p:txBody>
      </p:sp>
    </p:spTree>
    <p:extLst>
      <p:ext uri="{BB962C8B-B14F-4D97-AF65-F5344CB8AC3E}">
        <p14:creationId xmlns:p14="http://schemas.microsoft.com/office/powerpoint/2010/main" val="269238075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9817224-4447-93EA-BA7B-538AC55864B2}"/>
              </a:ext>
            </a:extLst>
          </p:cNvPr>
          <p:cNvSpPr>
            <a:spLocks noGrp="1"/>
          </p:cNvSpPr>
          <p:nvPr>
            <p:ph type="title"/>
          </p:nvPr>
        </p:nvSpPr>
        <p:spPr/>
        <p:txBody>
          <a:bodyPr>
            <a:noAutofit/>
          </a:bodyPr>
          <a:lstStyle/>
          <a:p>
            <a:r>
              <a:rPr lang="el-GR" sz="4400" b="1" dirty="0"/>
              <a:t>ΦΥΣΙΚΑ ΥΠΑΡΧΟΥΝ ΠΑΜΠΟΛΛΕΣ ΤΕΧΝΙΚΕΣ ΑΥΤΟΒΕΛΤΙΩΣΗΣ, ΧΑΛΑΡΩΣΗΣ, ΔΙΑΛΟΓΙΣΜΟΥ-ΠΡΟΣΕΥΧΗΣ, ΣΥΜΒΟΥΛΕΥΤΙΚΗΣ, ΣΥΜΒΑΤΙΚΩΝ ή και εναλλακτικών ΘΕΡΑΠΕΙΩΝ.</a:t>
            </a:r>
          </a:p>
        </p:txBody>
      </p:sp>
      <p:sp>
        <p:nvSpPr>
          <p:cNvPr id="3" name="Θέση κειμένου 2">
            <a:extLst>
              <a:ext uri="{FF2B5EF4-FFF2-40B4-BE49-F238E27FC236}">
                <a16:creationId xmlns:a16="http://schemas.microsoft.com/office/drawing/2014/main" id="{77AF3AED-934D-93C0-8940-2DF8EAF9002B}"/>
              </a:ext>
            </a:extLst>
          </p:cNvPr>
          <p:cNvSpPr>
            <a:spLocks noGrp="1"/>
          </p:cNvSpPr>
          <p:nvPr>
            <p:ph type="body" idx="1"/>
          </p:nvPr>
        </p:nvSpPr>
        <p:spPr/>
        <p:txBody>
          <a:bodyPr/>
          <a:lstStyle/>
          <a:p>
            <a:r>
              <a:rPr lang="el-GR" b="1" i="1" u="sng" dirty="0">
                <a:solidFill>
                  <a:srgbClr val="FF0000"/>
                </a:solidFill>
                <a:highlight>
                  <a:srgbClr val="FFFF00"/>
                </a:highlight>
              </a:rPr>
              <a:t>Όλες είναι καλές εφ’ όσον έχουν καλά αποτελέσματα.</a:t>
            </a:r>
          </a:p>
        </p:txBody>
      </p:sp>
    </p:spTree>
    <p:extLst>
      <p:ext uri="{BB962C8B-B14F-4D97-AF65-F5344CB8AC3E}">
        <p14:creationId xmlns:p14="http://schemas.microsoft.com/office/powerpoint/2010/main" val="28235537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5C7738B-0E3B-EDE3-CBD1-43AFEF13A2EF}"/>
              </a:ext>
            </a:extLst>
          </p:cNvPr>
          <p:cNvSpPr>
            <a:spLocks noGrp="1"/>
          </p:cNvSpPr>
          <p:nvPr>
            <p:ph type="title"/>
          </p:nvPr>
        </p:nvSpPr>
        <p:spPr/>
        <p:txBody>
          <a:bodyPr/>
          <a:lstStyle/>
          <a:p>
            <a:r>
              <a:rPr lang="el-GR" b="1" i="1" u="sng" dirty="0">
                <a:solidFill>
                  <a:srgbClr val="FF0000"/>
                </a:solidFill>
                <a:highlight>
                  <a:srgbClr val="FFFF00"/>
                </a:highlight>
              </a:rPr>
              <a:t>Ορισμός: ΗΓΕΤΙΚΟΤΗΤΑ</a:t>
            </a:r>
          </a:p>
        </p:txBody>
      </p:sp>
      <p:sp>
        <p:nvSpPr>
          <p:cNvPr id="3" name="Θέση περιεχομένου 2">
            <a:extLst>
              <a:ext uri="{FF2B5EF4-FFF2-40B4-BE49-F238E27FC236}">
                <a16:creationId xmlns:a16="http://schemas.microsoft.com/office/drawing/2014/main" id="{07CB4164-5036-0CAB-52F4-254F7F4C8787}"/>
              </a:ext>
            </a:extLst>
          </p:cNvPr>
          <p:cNvSpPr>
            <a:spLocks noGrp="1"/>
          </p:cNvSpPr>
          <p:nvPr>
            <p:ph idx="1"/>
          </p:nvPr>
        </p:nvSpPr>
        <p:spPr/>
        <p:txBody>
          <a:bodyPr>
            <a:noAutofit/>
          </a:bodyPr>
          <a:lstStyle/>
          <a:p>
            <a:r>
              <a:rPr lang="el-GR" sz="6600" b="1" dirty="0">
                <a:solidFill>
                  <a:srgbClr val="002060"/>
                </a:solidFill>
                <a:highlight>
                  <a:srgbClr val="00FF00"/>
                </a:highlight>
              </a:rPr>
              <a:t>Άσκηση (με την μέθοδο </a:t>
            </a:r>
            <a:r>
              <a:rPr lang="en-US" sz="6600" b="1" dirty="0">
                <a:solidFill>
                  <a:srgbClr val="002060"/>
                </a:solidFill>
                <a:highlight>
                  <a:srgbClr val="00FF00"/>
                </a:highlight>
              </a:rPr>
              <a:t>brainstorming)</a:t>
            </a:r>
            <a:r>
              <a:rPr lang="el-GR" sz="6600" b="1" dirty="0">
                <a:solidFill>
                  <a:srgbClr val="002060"/>
                </a:solidFill>
                <a:highlight>
                  <a:srgbClr val="00FF00"/>
                </a:highlight>
              </a:rPr>
              <a:t>: γράφουμε στο </a:t>
            </a:r>
            <a:r>
              <a:rPr lang="en-US" sz="6600" b="1" dirty="0">
                <a:solidFill>
                  <a:srgbClr val="002060"/>
                </a:solidFill>
                <a:highlight>
                  <a:srgbClr val="00FF00"/>
                </a:highlight>
              </a:rPr>
              <a:t>chat </a:t>
            </a:r>
            <a:r>
              <a:rPr lang="el-GR" sz="6600" b="1" dirty="0">
                <a:solidFill>
                  <a:srgbClr val="002060"/>
                </a:solidFill>
                <a:highlight>
                  <a:srgbClr val="00FF00"/>
                </a:highlight>
              </a:rPr>
              <a:t>τι σημαίνει κατά τη γνώμη μας ο όρος </a:t>
            </a:r>
            <a:r>
              <a:rPr lang="el-GR" sz="6600" b="1" dirty="0" err="1">
                <a:solidFill>
                  <a:srgbClr val="002060"/>
                </a:solidFill>
                <a:highlight>
                  <a:srgbClr val="00FF00"/>
                </a:highlight>
              </a:rPr>
              <a:t>ηγετικότητα</a:t>
            </a:r>
            <a:r>
              <a:rPr lang="el-GR" sz="6600" b="1" dirty="0">
                <a:solidFill>
                  <a:srgbClr val="002060"/>
                </a:solidFill>
                <a:highlight>
                  <a:srgbClr val="00FF00"/>
                </a:highlight>
              </a:rPr>
              <a:t> </a:t>
            </a:r>
          </a:p>
        </p:txBody>
      </p:sp>
    </p:spTree>
    <p:extLst>
      <p:ext uri="{BB962C8B-B14F-4D97-AF65-F5344CB8AC3E}">
        <p14:creationId xmlns:p14="http://schemas.microsoft.com/office/powerpoint/2010/main" val="160120647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3BE722-D677-5A2B-A7E0-E23065199DAC}"/>
              </a:ext>
            </a:extLst>
          </p:cNvPr>
          <p:cNvSpPr>
            <a:spLocks noGrp="1"/>
          </p:cNvSpPr>
          <p:nvPr>
            <p:ph type="title"/>
          </p:nvPr>
        </p:nvSpPr>
        <p:spPr/>
        <p:txBody>
          <a:bodyPr>
            <a:normAutofit fontScale="90000"/>
          </a:bodyPr>
          <a:lstStyle/>
          <a:p>
            <a:r>
              <a:rPr lang="el-GR" dirty="0"/>
              <a:t>Ο ΔΗΜΟΣΙΟΣ ΥΠΑΛΛΗΛΟΣ ΟΦΕΙΛΕΙ ΝΑ ΕΙΝΑΙ ΛΕΙΤΟΥΡΓΙΚΟΣ, ΣΥΜΒΑΤΟΣ, ΑΠΟΤΕΛΕΣΜΑΤΙΚΟΣ…</a:t>
            </a:r>
          </a:p>
        </p:txBody>
      </p:sp>
      <p:sp>
        <p:nvSpPr>
          <p:cNvPr id="3" name="Θέση κειμένου 2">
            <a:extLst>
              <a:ext uri="{FF2B5EF4-FFF2-40B4-BE49-F238E27FC236}">
                <a16:creationId xmlns:a16="http://schemas.microsoft.com/office/drawing/2014/main" id="{C45311D5-55B2-4F7D-A3E0-0170203C90F0}"/>
              </a:ext>
            </a:extLst>
          </p:cNvPr>
          <p:cNvSpPr>
            <a:spLocks noGrp="1"/>
          </p:cNvSpPr>
          <p:nvPr>
            <p:ph type="body" idx="1"/>
          </p:nvPr>
        </p:nvSpPr>
        <p:spPr/>
        <p:txBody>
          <a:bodyPr/>
          <a:lstStyle/>
          <a:p>
            <a:r>
              <a:rPr lang="el-GR" b="1" i="1" u="sng" dirty="0">
                <a:solidFill>
                  <a:srgbClr val="FF0000"/>
                </a:solidFill>
                <a:highlight>
                  <a:srgbClr val="FFFF00"/>
                </a:highlight>
              </a:rPr>
              <a:t>Και να εξασκείται διαρκώς βελτιώνοντας τις κοινωνικές του δεξιότητες…</a:t>
            </a:r>
          </a:p>
        </p:txBody>
      </p:sp>
    </p:spTree>
    <p:extLst>
      <p:ext uri="{BB962C8B-B14F-4D97-AF65-F5344CB8AC3E}">
        <p14:creationId xmlns:p14="http://schemas.microsoft.com/office/powerpoint/2010/main" val="27052606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E0A76E4-F3DE-2065-B707-D5AFFF99CE5E}"/>
              </a:ext>
            </a:extLst>
          </p:cNvPr>
          <p:cNvSpPr>
            <a:spLocks noGrp="1"/>
          </p:cNvSpPr>
          <p:nvPr>
            <p:ph type="title"/>
          </p:nvPr>
        </p:nvSpPr>
        <p:spPr/>
        <p:txBody>
          <a:bodyPr>
            <a:normAutofit fontScale="90000"/>
          </a:bodyPr>
          <a:lstStyle/>
          <a:p>
            <a:r>
              <a:rPr lang="el-GR" b="1" dirty="0"/>
              <a:t>ΤΟ ΙΝΕΠ ΠΡΟΣΦΕΡΕΙ ΕΞΕΙΔΙΚΕΥΜΕΝΑ ΕΚΠΑΙΔΕΥΤΙΚΑ ΠΡΟΓΡΑΜΜΑΤΑ ΓΙΑ ΤΗΝ ΑΝΑΠΤΥΞΗ ΤΩΝ ΚΟΙΝΩΝΙΚΩΝ ΜΑΣ ΔΕΞΙΟΤΗΤΩΝ…(όπως αυτό)</a:t>
            </a:r>
          </a:p>
        </p:txBody>
      </p:sp>
      <p:sp>
        <p:nvSpPr>
          <p:cNvPr id="3" name="Θέση κειμένου 2">
            <a:extLst>
              <a:ext uri="{FF2B5EF4-FFF2-40B4-BE49-F238E27FC236}">
                <a16:creationId xmlns:a16="http://schemas.microsoft.com/office/drawing/2014/main" id="{9BF83E24-885F-F4E7-E712-423BB66AD85A}"/>
              </a:ext>
            </a:extLst>
          </p:cNvPr>
          <p:cNvSpPr>
            <a:spLocks noGrp="1"/>
          </p:cNvSpPr>
          <p:nvPr>
            <p:ph type="body" idx="1"/>
          </p:nvPr>
        </p:nvSpPr>
        <p:spPr/>
        <p:txBody>
          <a:bodyPr/>
          <a:lstStyle/>
          <a:p>
            <a:r>
              <a:rPr lang="el-GR" b="1" i="1" dirty="0">
                <a:solidFill>
                  <a:srgbClr val="FF0000"/>
                </a:solidFill>
                <a:highlight>
                  <a:srgbClr val="FFFF00"/>
                </a:highlight>
              </a:rPr>
              <a:t>ΑΠΑΡΑΙΤΗΤΗ ΠΡΟΫΠΟΘΕΣΗ ΓΙΑ ΤΗΝ ΑΠΟΤΕΛΕΣΜΑΤΙΚΗ ΕΞΥΠΗΡΕΤΗΣΗ ΤΟΥ ΠΟΛΙΤΗ.</a:t>
            </a:r>
          </a:p>
        </p:txBody>
      </p:sp>
    </p:spTree>
    <p:extLst>
      <p:ext uri="{BB962C8B-B14F-4D97-AF65-F5344CB8AC3E}">
        <p14:creationId xmlns:p14="http://schemas.microsoft.com/office/powerpoint/2010/main" val="279592996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E872B525-C5BC-7B81-D325-2B5C3D9EA780}"/>
              </a:ext>
            </a:extLst>
          </p:cNvPr>
          <p:cNvSpPr>
            <a:spLocks noGrp="1" noChangeArrowheads="1"/>
          </p:cNvSpPr>
          <p:nvPr>
            <p:ph type="title" idx="4294967295"/>
          </p:nvPr>
        </p:nvSpPr>
        <p:spPr>
          <a:xfrm>
            <a:off x="1981200" y="277814"/>
            <a:ext cx="8229600" cy="1139825"/>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n-US"/>
              <a:t>Συμπεράσματα</a:t>
            </a:r>
          </a:p>
        </p:txBody>
      </p:sp>
      <p:sp>
        <p:nvSpPr>
          <p:cNvPr id="41986" name="Rectangle 2">
            <a:extLst>
              <a:ext uri="{FF2B5EF4-FFF2-40B4-BE49-F238E27FC236}">
                <a16:creationId xmlns:a16="http://schemas.microsoft.com/office/drawing/2014/main" id="{2FFCD62C-B7FE-72DA-EFDD-18933CCFAE6D}"/>
              </a:ext>
            </a:extLst>
          </p:cNvPr>
          <p:cNvSpPr>
            <a:spLocks noGrp="1" noChangeArrowheads="1"/>
          </p:cNvSpPr>
          <p:nvPr>
            <p:ph type="body" idx="1"/>
          </p:nvPr>
        </p:nvSpPr>
        <p:spPr>
          <a:xfrm>
            <a:off x="1981200" y="1600201"/>
            <a:ext cx="8229600" cy="4530725"/>
          </a:xfrm>
        </p:spPr>
        <p:txBody>
          <a:bodyPr/>
          <a:lstStyle/>
          <a:p>
            <a:pPr indent="-331788" eaLnBrk="1" hangingPunct="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n-US" b="1" i="1" u="sng"/>
              <a:t>Προφορικά και γραπτά στο chat με αρίθμηση, παρακαλώ, αν είναι δυνατόν……………………………….</a:t>
            </a:r>
          </a:p>
          <a:p>
            <a:pPr indent="-331788" eaLnBrk="1" hangingPunct="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el-GR" altLang="en-US" b="1" i="1" u="sng"/>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E2364A33-04E4-92C9-28E7-81719F2E8B7B}"/>
              </a:ext>
            </a:extLst>
          </p:cNvPr>
          <p:cNvSpPr>
            <a:spLocks noGrp="1" noChangeArrowheads="1"/>
          </p:cNvSpPr>
          <p:nvPr>
            <p:ph type="title" idx="4294967295"/>
          </p:nvPr>
        </p:nvSpPr>
        <p:spPr>
          <a:xfrm>
            <a:off x="1981201" y="277813"/>
            <a:ext cx="8220075" cy="1130300"/>
          </a:xfrm>
        </p:spPr>
        <p:txBody>
          <a:bodyPr/>
          <a:lstStyle/>
          <a:p>
            <a:pPr eaLnBrk="1" hangingPunct="1">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n-US"/>
              <a:t>Εξελισσόμαστε… διαρκώς</a:t>
            </a:r>
          </a:p>
        </p:txBody>
      </p:sp>
      <p:sp>
        <p:nvSpPr>
          <p:cNvPr id="44034" name="Rectangle 2">
            <a:extLst>
              <a:ext uri="{FF2B5EF4-FFF2-40B4-BE49-F238E27FC236}">
                <a16:creationId xmlns:a16="http://schemas.microsoft.com/office/drawing/2014/main" id="{12E66F5F-C4A5-0722-9285-B39984CC9E27}"/>
              </a:ext>
            </a:extLst>
          </p:cNvPr>
          <p:cNvSpPr>
            <a:spLocks noGrp="1" noChangeArrowheads="1"/>
          </p:cNvSpPr>
          <p:nvPr>
            <p:ph type="body" idx="1"/>
          </p:nvPr>
        </p:nvSpPr>
        <p:spPr>
          <a:xfrm>
            <a:off x="1981201" y="1600200"/>
            <a:ext cx="8220075" cy="4521200"/>
          </a:xfrm>
        </p:spPr>
        <p:txBody>
          <a:bodyPr/>
          <a:lstStyle/>
          <a:p>
            <a:pPr indent="-331788" eaLnBrk="1" hangingPunct="1">
              <a:buClrTx/>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el-GR" altLang="en-US"/>
              <a:t>“Τα πάντα ρει” είπε ο “παππούς” Ηράκλειτος. Δεν μπορούμε και δεν έχουμε την πολυτέλεια να μένουμε στάσιμοι σε μια εποχή τόσων κοσμογονικών αλλαγών. Οι προκλήσεις μπορεί να φαίνονται χαοτικές είναι όμως διαχειρίσιμες με ψυχραιμία, γνώση, συνεργατικότητα και εξορθολογισμό όλων μας των κοινωνικών πρακτικών και δράσεων...</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AE2734D-0937-4BF8-842F-7BE0CE663895}"/>
              </a:ext>
            </a:extLst>
          </p:cNvPr>
          <p:cNvSpPr>
            <a:spLocks noGrp="1"/>
          </p:cNvSpPr>
          <p:nvPr>
            <p:ph type="title"/>
          </p:nvPr>
        </p:nvSpPr>
        <p:spPr/>
        <p:txBody>
          <a:bodyPr/>
          <a:lstStyle/>
          <a:p>
            <a:r>
              <a:rPr lang="el-GR" dirty="0"/>
              <a:t>Πρόσθετη βιβλιογραφία: </a:t>
            </a:r>
            <a:r>
              <a:rPr lang="en-US" dirty="0">
                <a:solidFill>
                  <a:srgbClr val="C00000"/>
                </a:solidFill>
                <a:highlight>
                  <a:srgbClr val="00FFFF"/>
                </a:highlight>
              </a:rPr>
              <a:t>Giorgio </a:t>
            </a:r>
            <a:r>
              <a:rPr lang="en-US" dirty="0" err="1">
                <a:solidFill>
                  <a:srgbClr val="C00000"/>
                </a:solidFill>
                <a:highlight>
                  <a:srgbClr val="00FFFF"/>
                </a:highlight>
              </a:rPr>
              <a:t>Parisi</a:t>
            </a:r>
            <a:r>
              <a:rPr lang="el-GR" dirty="0">
                <a:solidFill>
                  <a:srgbClr val="C00000"/>
                </a:solidFill>
                <a:highlight>
                  <a:srgbClr val="00FFFF"/>
                </a:highlight>
              </a:rPr>
              <a:t>, </a:t>
            </a:r>
            <a:r>
              <a:rPr lang="el-GR" sz="6000" b="1" dirty="0">
                <a:solidFill>
                  <a:srgbClr val="FF0000"/>
                </a:solidFill>
                <a:highlight>
                  <a:srgbClr val="FFFF00"/>
                </a:highlight>
              </a:rPr>
              <a:t>Η πτήση των ψαρονιών</a:t>
            </a:r>
            <a:endParaRPr lang="el-GR" dirty="0"/>
          </a:p>
        </p:txBody>
      </p:sp>
      <p:sp>
        <p:nvSpPr>
          <p:cNvPr id="3" name="Θέση κειμένου 2">
            <a:extLst>
              <a:ext uri="{FF2B5EF4-FFF2-40B4-BE49-F238E27FC236}">
                <a16:creationId xmlns:a16="http://schemas.microsoft.com/office/drawing/2014/main" id="{76669129-2551-1DDF-EDF4-FA5D990DDF33}"/>
              </a:ext>
            </a:extLst>
          </p:cNvPr>
          <p:cNvSpPr>
            <a:spLocks noGrp="1"/>
          </p:cNvSpPr>
          <p:nvPr>
            <p:ph type="body" idx="1"/>
          </p:nvPr>
        </p:nvSpPr>
        <p:spPr/>
        <p:txBody>
          <a:bodyPr/>
          <a:lstStyle/>
          <a:p>
            <a:r>
              <a:rPr lang="el-GR" b="1" i="1" u="sng" dirty="0">
                <a:solidFill>
                  <a:srgbClr val="7030A0"/>
                </a:solidFill>
                <a:highlight>
                  <a:srgbClr val="00FF00"/>
                </a:highlight>
              </a:rPr>
              <a:t>Θέμα για </a:t>
            </a:r>
            <a:r>
              <a:rPr lang="el-GR" b="1" i="1" u="sng" dirty="0" err="1">
                <a:solidFill>
                  <a:srgbClr val="7030A0"/>
                </a:solidFill>
                <a:highlight>
                  <a:srgbClr val="00FF00"/>
                </a:highlight>
              </a:rPr>
              <a:t>συζητήση</a:t>
            </a:r>
            <a:r>
              <a:rPr lang="el-GR" b="1" i="1" u="sng" dirty="0">
                <a:solidFill>
                  <a:srgbClr val="7030A0"/>
                </a:solidFill>
                <a:highlight>
                  <a:srgbClr val="00FF00"/>
                </a:highlight>
              </a:rPr>
              <a:t> με τη μέθοδο τού </a:t>
            </a:r>
            <a:r>
              <a:rPr lang="en-US" b="1" i="1" u="sng" dirty="0">
                <a:solidFill>
                  <a:srgbClr val="7030A0"/>
                </a:solidFill>
                <a:highlight>
                  <a:srgbClr val="00FF00"/>
                </a:highlight>
              </a:rPr>
              <a:t>brain storming: </a:t>
            </a:r>
            <a:r>
              <a:rPr lang="el-GR" dirty="0"/>
              <a:t>Η άκρα εξειδίκευση και ο υλιστικός (ματεριαλιστικός) προσανατολισμός τής σύγχρονης Επιστήμης που προτιμά χρησιμοθηρικές τεχνολογικές εφαρμογές έναντι τού πολιτισμού είναι υπέρ ή κατά τού βιώσιμου μέλλοντος τής Ανθρωπότητας;</a:t>
            </a:r>
          </a:p>
        </p:txBody>
      </p:sp>
    </p:spTree>
    <p:extLst>
      <p:ext uri="{BB962C8B-B14F-4D97-AF65-F5344CB8AC3E}">
        <p14:creationId xmlns:p14="http://schemas.microsoft.com/office/powerpoint/2010/main" val="33748025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17358E-12A0-E05B-ED6A-49A79E05DCFA}"/>
              </a:ext>
            </a:extLst>
          </p:cNvPr>
          <p:cNvSpPr>
            <a:spLocks noGrp="1"/>
          </p:cNvSpPr>
          <p:nvPr>
            <p:ph type="title"/>
          </p:nvPr>
        </p:nvSpPr>
        <p:spPr/>
        <p:txBody>
          <a:bodyPr/>
          <a:lstStyle/>
          <a:p>
            <a:r>
              <a:rPr lang="el-GR" dirty="0"/>
              <a:t>ΕΠΙΣΤΗΜΗ ΚΑΙ ΠΟΛΙΤΙΣΜΟΣ</a:t>
            </a:r>
          </a:p>
        </p:txBody>
      </p:sp>
      <p:pic>
        <p:nvPicPr>
          <p:cNvPr id="5" name="Θέση περιεχομένου 4" descr="Εικόνα που περιέχει κείμενο, βιβλίο, σχεδίαση, αφίσα&#10;&#10;Περιγραφή που δημιουργήθηκε αυτόματα">
            <a:extLst>
              <a:ext uri="{FF2B5EF4-FFF2-40B4-BE49-F238E27FC236}">
                <a16:creationId xmlns:a16="http://schemas.microsoft.com/office/drawing/2014/main" id="{99C365B0-8F9B-BC8E-4DF2-4E74FF91D75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1860" y="1825625"/>
            <a:ext cx="2888279" cy="4351338"/>
          </a:xfrm>
        </p:spPr>
      </p:pic>
    </p:spTree>
    <p:extLst>
      <p:ext uri="{BB962C8B-B14F-4D97-AF65-F5344CB8AC3E}">
        <p14:creationId xmlns:p14="http://schemas.microsoft.com/office/powerpoint/2010/main" val="30753759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4818277-2C04-BE8C-D19A-DE3AF46A7393}"/>
              </a:ext>
            </a:extLst>
          </p:cNvPr>
          <p:cNvSpPr>
            <a:spLocks noGrp="1"/>
          </p:cNvSpPr>
          <p:nvPr>
            <p:ph type="title"/>
          </p:nvPr>
        </p:nvSpPr>
        <p:spPr/>
        <p:txBody>
          <a:bodyPr>
            <a:normAutofit fontScale="90000"/>
          </a:bodyPr>
          <a:lstStyle/>
          <a:p>
            <a:r>
              <a:rPr lang="en-US" sz="2200" b="1" dirty="0">
                <a:solidFill>
                  <a:srgbClr val="FF0000"/>
                </a:solidFill>
                <a:highlight>
                  <a:srgbClr val="FFFF00"/>
                </a:highlight>
              </a:rPr>
              <a:t>https://physicsgg.me/2024/03/05/%CE%B7-%CF%80%CF%84%CE%AE%CF%83%CE%B7-%CF%84%CF%89%CE%BD-%CF%88%CE%B1%CF%81%CE%BF%CE%BD%CE%B9%CF%8E%CE%BD/</a:t>
            </a:r>
            <a:br>
              <a:rPr lang="el-GR" sz="2200" b="1" dirty="0">
                <a:solidFill>
                  <a:srgbClr val="FF0000"/>
                </a:solidFill>
                <a:highlight>
                  <a:srgbClr val="FFFF00"/>
                </a:highlight>
              </a:rPr>
            </a:br>
            <a:br>
              <a:rPr lang="el-GR" sz="2200" b="1" dirty="0">
                <a:solidFill>
                  <a:srgbClr val="FF0000"/>
                </a:solidFill>
                <a:highlight>
                  <a:srgbClr val="FFFF00"/>
                </a:highlight>
              </a:rPr>
            </a:br>
            <a:r>
              <a:rPr lang="el-GR" sz="2200" b="1" dirty="0">
                <a:solidFill>
                  <a:srgbClr val="FF0000"/>
                </a:solidFill>
                <a:highlight>
                  <a:srgbClr val="FFFF00"/>
                </a:highlight>
              </a:rPr>
              <a:t>Η πτήση των ψαρονιών, ΒΙΒΛΙΟ από τον Νομπελίστα Φυσικής (2021) </a:t>
            </a:r>
            <a:r>
              <a:rPr lang="en-US" sz="2200" b="1" dirty="0">
                <a:solidFill>
                  <a:srgbClr val="FF0000"/>
                </a:solidFill>
                <a:highlight>
                  <a:srgbClr val="FFFF00"/>
                </a:highlight>
              </a:rPr>
              <a:t>Giorgio </a:t>
            </a:r>
            <a:r>
              <a:rPr lang="en-US" sz="2200" b="1" dirty="0" err="1">
                <a:solidFill>
                  <a:srgbClr val="FF0000"/>
                </a:solidFill>
                <a:highlight>
                  <a:srgbClr val="FFFF00"/>
                </a:highlight>
              </a:rPr>
              <a:t>Parisi</a:t>
            </a:r>
            <a:r>
              <a:rPr lang="en-US" sz="2200" b="1" dirty="0">
                <a:solidFill>
                  <a:srgbClr val="FF0000"/>
                </a:solidFill>
                <a:highlight>
                  <a:srgbClr val="FFFF00"/>
                </a:highlight>
              </a:rPr>
              <a:t> </a:t>
            </a:r>
            <a:br>
              <a:rPr lang="el-GR" sz="1600" dirty="0"/>
            </a:br>
            <a:endParaRPr lang="el-GR" sz="1600" dirty="0"/>
          </a:p>
        </p:txBody>
      </p:sp>
      <p:sp>
        <p:nvSpPr>
          <p:cNvPr id="3" name="Θέση περιεχομένου 2">
            <a:extLst>
              <a:ext uri="{FF2B5EF4-FFF2-40B4-BE49-F238E27FC236}">
                <a16:creationId xmlns:a16="http://schemas.microsoft.com/office/drawing/2014/main" id="{0F77EDDF-1948-9ADC-F1B1-C18C56687484}"/>
              </a:ext>
            </a:extLst>
          </p:cNvPr>
          <p:cNvSpPr>
            <a:spLocks noGrp="1"/>
          </p:cNvSpPr>
          <p:nvPr>
            <p:ph idx="1"/>
          </p:nvPr>
        </p:nvSpPr>
        <p:spPr/>
        <p:txBody>
          <a:bodyPr>
            <a:normAutofit fontScale="55000" lnSpcReduction="20000"/>
          </a:bodyPr>
          <a:lstStyle/>
          <a:p>
            <a:r>
              <a:rPr lang="el-GR" sz="3200" b="1" dirty="0"/>
              <a:t>Ο </a:t>
            </a:r>
            <a:r>
              <a:rPr lang="el-GR" sz="3200" b="1" dirty="0" err="1"/>
              <a:t>Giorgio</a:t>
            </a:r>
            <a:r>
              <a:rPr lang="el-GR" sz="3200" b="1" dirty="0"/>
              <a:t> </a:t>
            </a:r>
            <a:r>
              <a:rPr lang="el-GR" sz="3200" b="1" dirty="0" err="1"/>
              <a:t>Parisi</a:t>
            </a:r>
            <a:r>
              <a:rPr lang="el-GR" sz="3200" b="1" dirty="0"/>
              <a:t> θα μπορούσε να είχε βραβευθεί με το Νόμπελ Φυσικής του 2004, «για την ανακάλυψη της </a:t>
            </a:r>
            <a:r>
              <a:rPr lang="el-GR" sz="3200" b="1" dirty="0" err="1"/>
              <a:t>ασυμπτωτικής</a:t>
            </a:r>
            <a:r>
              <a:rPr lang="el-GR" sz="3200" b="1" dirty="0"/>
              <a:t> ελευθερίας στη θεωρία της ισχυρής αλληλεπίδρασης», αν το 1973, στην υπερφίαλη ηλικία των είκοσι πέντε ετών, ήταν λίγο πιο προσεκτικός στην έρευνά του στην θεωρητική φυσική των στοιχειωδών σωματιδίων. Όμως το ενδιαφέρον του και </a:t>
            </a:r>
            <a:r>
              <a:rPr lang="el-GR" sz="3200" b="1" dirty="0" err="1"/>
              <a:t>γι</a:t>
            </a:r>
            <a:r>
              <a:rPr lang="el-GR" sz="3200" b="1" dirty="0"/>
              <a:t> άλλα ποικίλα αινιγματικά φαινόμενα όπως οι αλλαγές φάσης, οι ύαλοι </a:t>
            </a:r>
            <a:r>
              <a:rPr lang="el-GR" sz="3200" b="1" dirty="0" err="1"/>
              <a:t>σπιν</a:t>
            </a:r>
            <a:r>
              <a:rPr lang="el-GR" sz="3200" b="1" dirty="0"/>
              <a:t>, η πτήση των ψαρονιών και γενικότερα το ενδιαφέρον του για την θεωρία των χαοτικών και τυχαίων φαινομένων του έδωσε μια δεύτερη ευκαιρία.</a:t>
            </a:r>
          </a:p>
          <a:p>
            <a:r>
              <a:rPr lang="el-GR" sz="3200" b="1" dirty="0" err="1"/>
              <a:t>To</a:t>
            </a:r>
            <a:r>
              <a:rPr lang="el-GR" sz="3200" b="1" dirty="0"/>
              <a:t> 2021 βραβεύθηκε τελικά με το Νόμπελ Φυσικής «για την ανακάλυψη της αλληλεπίδρασης της αταξίας και των διακυμάνσεων στα φυσικά συστήματα από τις ατομικές έως τις πλανητικές κλίμακες».</a:t>
            </a:r>
          </a:p>
          <a:p>
            <a:endParaRPr lang="el-GR" sz="3200" b="1" dirty="0"/>
          </a:p>
          <a:p>
            <a:r>
              <a:rPr lang="el-GR" sz="3200" b="1" dirty="0"/>
              <a:t>Από τις Πανεπιστημιακές Εκδόσεις Κρήτης κυκλοφόρησε στα ελληνικά το νέο βιβλίο του </a:t>
            </a:r>
            <a:r>
              <a:rPr lang="el-GR" sz="3200" b="1" dirty="0" err="1"/>
              <a:t>Giorgio</a:t>
            </a:r>
            <a:r>
              <a:rPr lang="el-GR" sz="3200" b="1" dirty="0"/>
              <a:t> </a:t>
            </a:r>
            <a:r>
              <a:rPr lang="el-GR" sz="3200" b="1" dirty="0" err="1"/>
              <a:t>Parisi</a:t>
            </a:r>
            <a:r>
              <a:rPr lang="el-GR" sz="3200" b="1" dirty="0"/>
              <a:t> «Η πτήση των ψαρονιών – Ο θαυμαστός κόσμος των πολύπλοκων συστημάτων» (Μετάφραση: Μαρία Οικονομίδου). Στο βιβλίο αυτό ο </a:t>
            </a:r>
            <a:r>
              <a:rPr lang="el-GR" sz="3200" b="1" dirty="0" err="1"/>
              <a:t>Παρίζι</a:t>
            </a:r>
            <a:r>
              <a:rPr lang="el-GR" sz="3200" b="1" dirty="0"/>
              <a:t> αφηγείται την ιστορία του μέσα από αναδρομές σε σημαντικά επεισόδια της επιστημονικής του σταδιοδρομίας. Και ξεκινά από τις μελέτες του σχετικά με της πτήσεις των ψαρονιών – πτήσεις εντυπωσιακής ομορφιάς, που μόνο η φυσική αυτού του αιώνα αρχίζει να εξηγεί. Δείχνει ότι είναι πολύ δύσκολο να κατανοήσουμε πολλά από τα φαινόμενα που παρατηρούμε σε σχεδόν καθημερινή βάση: η πολυπλοκότητα δεν αφορά ό,τι συμβαίνει στα εργαστήρια, αλλά και τον κόσμο γύρω μας.</a:t>
            </a:r>
          </a:p>
          <a:p>
            <a:endParaRPr lang="el-GR" dirty="0"/>
          </a:p>
        </p:txBody>
      </p:sp>
    </p:spTree>
    <p:extLst>
      <p:ext uri="{BB962C8B-B14F-4D97-AF65-F5344CB8AC3E}">
        <p14:creationId xmlns:p14="http://schemas.microsoft.com/office/powerpoint/2010/main" val="53983324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432A40-4073-4DF7-2F33-5391792153AE}"/>
              </a:ext>
            </a:extLst>
          </p:cNvPr>
          <p:cNvSpPr>
            <a:spLocks noGrp="1"/>
          </p:cNvSpPr>
          <p:nvPr>
            <p:ph type="title"/>
          </p:nvPr>
        </p:nvSpPr>
        <p:spPr/>
        <p:txBody>
          <a:bodyPr/>
          <a:lstStyle/>
          <a:p>
            <a:r>
              <a:rPr lang="el-GR" dirty="0"/>
              <a:t>Τι ήταν αυτό που τον παρακίνησε να γράψει το εν λόγω βιβλίο; Μας το εξηγεί ο ίδιος:</a:t>
            </a:r>
          </a:p>
        </p:txBody>
      </p:sp>
      <p:sp>
        <p:nvSpPr>
          <p:cNvPr id="3" name="Θέση περιεχομένου 2">
            <a:extLst>
              <a:ext uri="{FF2B5EF4-FFF2-40B4-BE49-F238E27FC236}">
                <a16:creationId xmlns:a16="http://schemas.microsoft.com/office/drawing/2014/main" id="{091B1DF0-120B-6FC8-1D2F-A1D0456BFA18}"/>
              </a:ext>
            </a:extLst>
          </p:cNvPr>
          <p:cNvSpPr>
            <a:spLocks noGrp="1"/>
          </p:cNvSpPr>
          <p:nvPr>
            <p:ph idx="1"/>
          </p:nvPr>
        </p:nvSpPr>
        <p:spPr/>
        <p:txBody>
          <a:bodyPr>
            <a:normAutofit fontScale="62500" lnSpcReduction="20000"/>
          </a:bodyPr>
          <a:lstStyle/>
          <a:p>
            <a:r>
              <a:rPr lang="el-GR" sz="3400" b="1" dirty="0"/>
              <a:t>«(…) Την επιστήμη πρέπει να την υπερασπιστούμε όχι μόνο για τις πρακτικές πλευρές της, αλλά και για την πολιτισμική της αξία. Θα πρέπει να έχουμε το θάρρος να πάρουμε ως παράδειγμα τον Ρόμπερτ Ουίλσον, ο οποίος το 1969, όταν βρέθηκε αντιμέτωπος με έναν </a:t>
            </a:r>
            <a:r>
              <a:rPr lang="el-GR" sz="3400" b="1" dirty="0" err="1"/>
              <a:t>αμερικανό</a:t>
            </a:r>
            <a:r>
              <a:rPr lang="el-GR" sz="3400" b="1" dirty="0"/>
              <a:t> γερουσιαστή που ρωτούσε επίμονα σχετικά με τις εφαρμογές της κατασκευής του επιταχυντή </a:t>
            </a:r>
            <a:r>
              <a:rPr lang="el-GR" sz="3400" b="1" dirty="0" err="1"/>
              <a:t>Fermilab</a:t>
            </a:r>
            <a:r>
              <a:rPr lang="el-GR" sz="3400" b="1" dirty="0"/>
              <a:t>, κοντά στο Σικάγο, και ιδίως αν ήταν χρήσιμος στρατιωτικά για την υπεράσπιση της χώρας, απάντησε: ‘Η αξία του έγκειται στην αγάπη για τον πολιτισμό: είναι όπως η ζωγραφική, η γλυπτική, η ποίηση, όπως όλες εκείνες οι δραστηριότητες για τις οποίες οι Αμερικανοί είναι πατριωτικά υπερήφανοι. Δεν χρησιμεύει στην υπεράσπιση της χώρας μας, αλλά δίνει έναν λόγο ώστε να αξίζει τον κόπο να την υπερασπιστούμε’.</a:t>
            </a:r>
          </a:p>
          <a:p>
            <a:r>
              <a:rPr lang="el-GR" sz="3400" b="1" dirty="0"/>
              <a:t>Προκειμένου η επιστήμη να εδραιωθεί ως πολιτισμός, χρειάζεται να διδάξουμε στο ευρύ κοινό τι είναι η επιστήμη και τον τρόπο με τον οποίο αυτή συνυφαίνεται με τον πολιτισμό, τόσο στην ιστορική τους εξέλιξη όσο και στη σύγχρονη πρακτική. Επίσης να εξηγήσουμε με μη μαγικό τρόπο τι κάνουν οι ζωντανοί επιστήμονες και </a:t>
            </a:r>
            <a:r>
              <a:rPr lang="el-GR" sz="3400" b="1" dirty="0" err="1"/>
              <a:t>ποιές</a:t>
            </a:r>
            <a:r>
              <a:rPr lang="el-GR" sz="3400" b="1" dirty="0"/>
              <a:t> είναι οι τρέχουσες προκλήσεις που αντιμετωπίζουν. Δεν είναι εύκολο, ειδικά στην περίπτωση ‘σκληρών’ επιστημών, στις οποίες τα μαθηματικά παίζουν ουσιαστικό ρόλο. Ωστόσο, το σωστό είδος προσπάθειας μπορεί να οδηγήσει σε εξαιρετικά αποτελέσματα.</a:t>
            </a:r>
          </a:p>
          <a:p>
            <a:endParaRPr lang="el-GR" dirty="0"/>
          </a:p>
        </p:txBody>
      </p:sp>
    </p:spTree>
    <p:extLst>
      <p:ext uri="{BB962C8B-B14F-4D97-AF65-F5344CB8AC3E}">
        <p14:creationId xmlns:p14="http://schemas.microsoft.com/office/powerpoint/2010/main" val="8387234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695414-CA11-195C-E1DE-B8C9010A6108}"/>
              </a:ext>
            </a:extLst>
          </p:cNvPr>
          <p:cNvSpPr txBox="1"/>
          <p:nvPr/>
        </p:nvSpPr>
        <p:spPr>
          <a:xfrm>
            <a:off x="3047301" y="-77556"/>
            <a:ext cx="6094602" cy="67403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Συχνά λέγεται πως οι σκληρές επιστήμες δεν είναι κατανοητές σε όσους δεν έχουν σπουδάσει μαθηματικά. Αλλά το ίδιο πρόβλημα υπάρχει και με την κινεζική ποίηση, η οποία αποτελεί αξεδιάλυτο μείγμα λογοτεχνίας και ζωγραφικής: το πρωτότυπο χειρόγραφο του ποιήματος είναι ένας πίνακας στον οποίο τα επιμέρους ιδεογράμματα συνιστούν τα ζωγραφικά στοιχεία που αναπαρίστανται κάθε φορά με διαφορετικό τρόπο. Η ζωγραφική διάσταση χάνεται εντελώς στη μετάφραση και η ομορφιά της δεν μπορεί να εκτιμηθεί από κάποιον που δεν γνωρίζει άπταιστα κινεζικά. Αλλά όπως είναι δυνατόν να εκτιμηθεί στα ιταλικά η ομορφιά των κινεζικών ποιημάτων, έτσι είναι δυνατόν να κατανοηθεί και η ομορφιά των σκληρών επιστημών από κάποιον που δεν γνωρίζει μαθηματικά και δεν έχει σπουδάσει θετικές επιστήμες.</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l-GR" b="1" i="0" u="none" strike="noStrike" kern="1200" cap="none" spc="0" normalizeH="0" baseline="0" noProof="0" dirty="0">
                <a:ln>
                  <a:noFill/>
                </a:ln>
                <a:solidFill>
                  <a:prstClr val="black"/>
                </a:solidFill>
                <a:effectLst/>
                <a:uLnTx/>
                <a:uFillTx/>
                <a:latin typeface="Calibri" panose="020F0502020204030204"/>
                <a:ea typeface="+mn-ea"/>
                <a:cs typeface="+mn-cs"/>
              </a:rPr>
              <a:t>Δεν είναι εύκολο, αλλά μπορεί να γίνει. Οφείλουμε να προωθήσουμε πρωτοβουλίες που θα επιτρέψουν σε όσο το δυνατόν περισσότερους ανθρώπους να προσεγγίσουν τη σύγχρονη επιστήμη. Αν δεν γίνει αυτό, ακόμα και οι επιστήμονες δεν θα μπορέσουν να αποφύγουν τις ευθύνες τους. Εγώ προσπάθησα να αναλάβω τις δικές μου: το βιβλίο αυτό είναι η προσπάθειά μου να μεταφέρω σε ένα ευρύ αναγνωστικό κοινό την ομορφιά, τη σημασία και την πολιτισμική αξία της σύγχρονης επιστήμης. (…)»</a:t>
            </a:r>
            <a:endParaRPr kumimoji="0" lang="el-G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058561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286922F2-43A3-1D11-2631-B05C6100965A}"/>
              </a:ext>
            </a:extLst>
          </p:cNvPr>
          <p:cNvSpPr>
            <a:spLocks noGrp="1" noChangeArrowheads="1"/>
          </p:cNvSpPr>
          <p:nvPr>
            <p:ph type="title" idx="4294967295"/>
          </p:nvPr>
        </p:nvSpPr>
        <p:spPr>
          <a:xfrm>
            <a:off x="1981200" y="277814"/>
            <a:ext cx="8229600" cy="1139825"/>
          </a:xfrm>
          <a:ln/>
        </p:spPr>
        <p:txBody>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l-GR" altLang="el-GR"/>
              <a:t>Συζήτηση</a:t>
            </a:r>
          </a:p>
        </p:txBody>
      </p:sp>
      <p:sp>
        <p:nvSpPr>
          <p:cNvPr id="25602" name="Rectangle 2">
            <a:extLst>
              <a:ext uri="{FF2B5EF4-FFF2-40B4-BE49-F238E27FC236}">
                <a16:creationId xmlns:a16="http://schemas.microsoft.com/office/drawing/2014/main" id="{80A71167-0D09-08D7-2D35-094436DFA3D4}"/>
              </a:ext>
            </a:extLst>
          </p:cNvPr>
          <p:cNvSpPr>
            <a:spLocks noGrp="1" noChangeArrowheads="1"/>
          </p:cNvSpPr>
          <p:nvPr>
            <p:ph type="body" idx="1"/>
          </p:nvPr>
        </p:nvSpPr>
        <p:spPr>
          <a:xfrm>
            <a:off x="1981200" y="1600201"/>
            <a:ext cx="8229600" cy="4530725"/>
          </a:xfrm>
          <a:ln/>
        </p:spPr>
        <p:txBody>
          <a:bodyPr/>
          <a:lstStyle/>
          <a:p>
            <a:pPr marL="333375" indent="-333375">
              <a:buClr>
                <a:srgbClr val="FFFFCC"/>
              </a:buClr>
              <a:buSzPct val="75000"/>
              <a:buFont typeface="Wingdings" panose="05000000000000000000" pitchFamily="2" charset="2"/>
              <a:buChar char=""/>
              <a:tabLst>
                <a:tab pos="333375" algn="l"/>
                <a:tab pos="438150" algn="l"/>
                <a:tab pos="887413" algn="l"/>
                <a:tab pos="1336675" algn="l"/>
                <a:tab pos="1785938" algn="l"/>
                <a:tab pos="2235200" algn="l"/>
                <a:tab pos="2684463" algn="l"/>
                <a:tab pos="3133725" algn="l"/>
                <a:tab pos="3582988" algn="l"/>
                <a:tab pos="4032250" algn="l"/>
                <a:tab pos="4481513" algn="l"/>
                <a:tab pos="4930775" algn="l"/>
                <a:tab pos="5380038" algn="l"/>
                <a:tab pos="5829300" algn="l"/>
                <a:tab pos="6278563" algn="l"/>
                <a:tab pos="6727825" algn="l"/>
                <a:tab pos="7177088" algn="l"/>
                <a:tab pos="7626350" algn="l"/>
                <a:tab pos="8075613" algn="l"/>
                <a:tab pos="8524875" algn="l"/>
                <a:tab pos="8974138" algn="l"/>
              </a:tabLst>
            </a:pPr>
            <a:r>
              <a:rPr lang="el-GR" altLang="el-GR"/>
              <a:t>Ποια είναι η άποψή σας για την “δια βίου μάθηση”, για την ανάγκη να επιμορφωνόμαστε διαρκώς προκειμένου να προλαβαίνουμε τις εξελίξεις της Τεχνολογίας και να είμαστε ανταγωνιστικοί στον επαγγελματικό μας περιβάλλον αλλά και αποτελεσματικοί ως ενεργοί πολίτες; Πώς διαχειρίζεστε προσωπικά αυτό το άγχος;</a:t>
            </a:r>
          </a:p>
        </p:txBody>
      </p:sp>
    </p:spTree>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244</TotalTime>
  <Words>7869</Words>
  <Application>Microsoft Office PowerPoint</Application>
  <PresentationFormat>Ευρεία οθόνη</PresentationFormat>
  <Paragraphs>291</Paragraphs>
  <Slides>106</Slides>
  <Notes>21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106</vt:i4>
      </vt:variant>
    </vt:vector>
  </HeadingPairs>
  <TitlesOfParts>
    <vt:vector size="112" baseType="lpstr">
      <vt:lpstr>Aptos</vt:lpstr>
      <vt:lpstr>Aptos Display</vt:lpstr>
      <vt:lpstr>Arial</vt:lpstr>
      <vt:lpstr>Calibri</vt:lpstr>
      <vt:lpstr>Wingdings</vt:lpstr>
      <vt:lpstr>Θέμα του Office</vt:lpstr>
      <vt:lpstr>IN.EΠ. / ΙΝΣΤΙΤΟΥΤΟ ΕΠΙΜΟΡΦΩΣΗΣ ΕΠΙΜΟΡΦΩΤΙΚΟ ΠΡΟΓΡΑΜΜΑ ΚΩΔΙΚΟΣ 84194Δ24 ΕΝΙΑΙΟ ΠΛΑΙΣΙΟ ΔΕΞΙΟΤΗΤΩΝ: ΗΓΕΤΙΚΟΤΗΤΑ ΣΤΟ ΔΗΜΟΣΙΟ ΤΟΜΕΑ 1ο ΕΠΙΠΕΔΟ</vt:lpstr>
      <vt:lpstr>Έχω την χαρά και την τιμή να συγκαταλέγομαι σε μια σειρά εκλεκτών συναδέλφων που σας δίδαξαν κάθε τι σχετικό με την εισαγωγική εκπαίδευση... </vt:lpstr>
      <vt:lpstr>Λέγομαι Κωνσταντίνος Μπούρας, είμαι διπλωματούχος μηχανολόγος μηχανικός του Εθνικού Μετσόβιου Πολυτεχνείου (1985), θεατρολόγος (ΕΚΠΑ 1995, Νέα Σορβόννη 1998) και Διδάκτωρ Ξένων Γλωσσών Μετάφρασης και Διερμηνείας του Ιονίου Πανεπιστημίου (2019). Είμαι συγγραφέας 47 τυπωμένων βιβλίων. Συμμετέχω σε ανθολογίες ποίησης σε 15 χώρες. Από το 2015 διδάσκω και επιμορφώνομαι στο ΙΝΕΠ. Κατόπιν εξετάσεων πήρα την διδακτική επάρκεια εκπαίδευσης ενηλίκων από τον ΕΟΠΠΕΠ. Για περισσότερες πληροφορίες: www.konstantinosbouras.gr</vt:lpstr>
      <vt:lpstr>Emails: kbouras8@gmail.com; konstantinosbouras@gmail.com  Τηλέφωνα: 6942616402, 6947694646 </vt:lpstr>
      <vt:lpstr>Σύμφωνα με τις εξελίξεις της τεχνολογίας, της ρομποτικής και των κβαντικών υπολογιστών εν γένει κάθε εκπαιδευτική διαδικασία ενηλίκων πρέπει και οφείλει να είναι διαδραστική-συνεργατική-δημοκρατική έτσι ώστε να εξασφαλίζεται το μέγιστο και βέλτιστο παραγόμενο αγαθό παροχής υπηρεσιών (τριτογενής τομέας της Οικονομίας)</vt:lpstr>
      <vt:lpstr>Η σημερινή εκπαιδευτική συνεδρία μας:</vt:lpstr>
      <vt:lpstr>  ΝΟΜΟΣ 4940/2022. Σύστημα στοχοθεσίας, αξιολόγησης και ανταμοιβής για την ενίσχυση της αποτελεσματικότητας της δημόσιας διοίκησης, ρυθμίσεις για το ανθρώπινο ...</vt:lpstr>
      <vt:lpstr>Ν. 4940/2022 (ΦΕΚ A 112 - 14.06.2022) Σύστημα στοχοθεσίας, αξιολόγησης και ανταμοιβής για την ενίσχυση της αποτελεσματικότητας της δημόσιας διοίκησης, ρυθμίσεις για το ανθρώπινο δυναμικό του δημοσίου τομέα και άλλες διατάξεις.</vt:lpstr>
      <vt:lpstr>Ορισμός: ΗΓΕΤΙΚΟΤΗΤΑ</vt:lpstr>
      <vt:lpstr>«Με μια πρόταση θα λέγαμε ότι ηγεσία είναι η τέχνη του να παρακινεί κανείς μια ομάδα ανθρώπων ώστε να ενεργήσει προς την επίτευξη ενός κοινού στόχου. Αλλά ο όρος είναι τόσο αόριστος που απαιτείται μεγάλος αριθμός ερμηνειών για να τον αναλύσουμε και να κατανοήσουμε το βαθύτερο νόημά του.» </vt:lpstr>
      <vt:lpstr>Παρουσίαση του PowerPoint</vt:lpstr>
      <vt:lpstr>Ηγεσία είναι όρος που χρησιμοποιείται για να περιγράψει τη διαδικασία με την οποία ένα πρόσωπο μπορεί να επηρεάσει ένα σύνολο ανθρώπων προς την επίτευξη ενός κοινού στόχου. Η ηγεσία είναι μια πολύπλοκη διαδικασία με πολλαπλές διαστάσεις. Μπορεί να λάβει χώρα μέσα στο πολιτικό περιβάλλον, στο στρατιωτικό περιβάλλον, στο εκπαιδευτικό περιβάλλον, αλλά και στο περιβάλλον μέσα στο οποίο δραστηριοποιούνται οι εταιρείες. Αναφέρεται είτε σε ένα πρόσωπο, είτε σε μια ομάδα ατόμων.</vt:lpstr>
      <vt:lpstr>Η ηγεσία στο στρατηγικό μάνατζμεντ του δημόσιου τομέα  ΕΚΔΔΑ https://www.ekdd.gr › ΚΟΥΓΙΟΥ-ΣΑΡΑΝΤΗΣ PDF 15 Ιουλ 2021 — και δημοσίων υπαλλήλων που ενεργεί για την υλοποίηση της πολιτικής. απόφασης-δημόσιας πολιτικής. ▷ Προϋπόθεση ότι η τυπική διαδικασία έχει ... 21 σελίδες</vt:lpstr>
      <vt:lpstr>Χαρακτηριστικά τού ηγέτη</vt:lpstr>
      <vt:lpstr>Συνιστώμενες συμπεριφορές ενός ηγέτη</vt:lpstr>
      <vt:lpstr>Σημαντική επιστημονική εργασία:</vt:lpstr>
      <vt:lpstr>Πρόσθετα Links</vt:lpstr>
      <vt:lpstr>Τα Δώδεκα Προσόντα του Ηγέτη</vt:lpstr>
      <vt:lpstr> Ηγεσία στον Ελληνικό Δημόσιο Τομέα  University of Nicosia https://www.lawjournals.unic.ac.cy › download PDF από Α Κουστέλιος · 2021 · Γίνεται αναφορά σε 1 — Είναι κοινά αποδεκτό ότι η ελληνική δημόσια διοίκηση δεν παρέχει υπηρεσίες υψηλής ποιότητας. στους πολίτες, ενώ σε πολλές περιπτώσεις,</vt:lpstr>
      <vt:lpstr>Γίνε η ηγέτης του εαυτού σου: 9 συμβουλές για να ενισχύσεις την ηγετικότητά σου</vt:lpstr>
      <vt:lpstr>www.vima-asklipiou.gr https://www.vima-asklipiou.gr › various › files PDF ΠΕΡΙΛΗΨΗ. Η ηγεσία και η παρακίνηση είναι διοικητικές διαδικασίες εξαιρετικά σημαντικές στην νοσηλευτική υπηρεσία, καθώς από αυτές εξαρτάται σε μεγάλο βαθμό ...</vt:lpstr>
      <vt:lpstr> economia.gr https://www.economia.gr › allo-i-igetikotita-allo-i-epivoli 2 Φεβ 2024 — ΑΛΛΟ Η ΗΓΕΤΙΚΟΤΗΤΑ, ΑΛΛΟ Η ΕΠΙΒΟΛΗ ... Προτού τα μπλόκα των αγροτών στους δρόμους της Γερμανίας ή ο αποκλεισμός του Παρισιού, ή οι τελετουργικές …</vt:lpstr>
      <vt:lpstr> 10 χαρακτηριστικά γνωρίσματα ενός ηγέτη. Πόσα από αυτά ...  MySeminars https://www.myseminars.com.cy › blog-detail › 10-xara... Ανθρώπινες ομάδες (εταιρείες, πολιτικά κόμματα, συνδικάτα ...) χαρακτηρίζονται από πολύτιμες επενδύσεις χρόνο και προσπάθεια για την ανίχνευση και την ..</vt:lpstr>
      <vt:lpstr>LegalNews24.gr http://www.legalnews24.gr › 2020/12 › blog-post_10 10 Δεκ 2020 — 1. Ορισμός και χαρακτηριστικά ηγεσίας και ηγέτη. Δεν υπάρχει αμφιβολία πως η ηγεσία αποτελεί ιδιαίτερα σημαντική έννοια, όχι μόνο στη ....</vt:lpstr>
      <vt:lpstr>Coaching  Υπουργείο Εσωτερικών https://www.ypes.gr › uploads › 2024/01 › eggr... PDF 18 Ιαν 2024 — το ΙΝΕΠ/ΕΚΔΔΑ παρέχει το επιμορφωτικό πρόγραμμα: «Οι Προϊστάμενοι ως coaches- Το coaching ως διοικητική πρακτική». Το πρόγραμμα αυτό ... 6 σελίδες</vt:lpstr>
      <vt:lpstr>Οι εννέα (9) δεξιότητες που προβλέπονται στον ν. 4940/2022 είναι:</vt:lpstr>
      <vt:lpstr>ο προσανατολισμός στον πολίτη, η ομαδικότητα, η προσαρμοστικότητα, ο προσανατολισμός στο αποτέλεσμα, η οργάνωση και προγραμματισμός…</vt:lpstr>
      <vt:lpstr>…η επίλυση προβλημάτων και δημιουργικότητα, ο επαγγελματισμός και ακεραιότητα, η διαχείριση γνώσης, και η ηγετικότητα.</vt:lpstr>
      <vt:lpstr>Coaching vs Mentoring: Ποια η Διαφορά;  Εθνικόν και Καποδιστριακόν Πανεπιστήμιον Αθηνών http://www.postgrad-esp.ppp.uoa.gr › uploads › C... PDF αντίθεση με το coaching, ο άμεσος. προϊστάμενος (direct manager) του ατόμου δεν έχει άμεση επαφή με τον mentor και δεν εμπλέκεται ενεργά στη διαδικασία, με ... 8 σελίδες </vt:lpstr>
      <vt:lpstr>Συμπεριφορά του ηγέτη (coaching) ...  Πανεπιστήμιο Μακεδονίας https://dspace.lib.uom.gr › TsikeliEleniMsc2019 PDF από Ε Τσικέλη — ➢ Βελτίωση απόδοσης εργαζομένων των οποίων ο προϊστάμενος δέχεται coaching ... and Purpose: The Principles and Practice of Coaching and Leadership</vt:lpstr>
      <vt:lpstr>Coaching στο Δημόσιο Τομέα  Δήμος Λαρισαίων https://www.larissa.gov.gr › pdf › BOURBOULH PDF • Η ΑΦΗΓΗΜΑΤΙΚΗ ΤΕΧΝΙΚΗ ΩΣ ΔΙΟΙΚΗΤΙΚΗ ΠΡΑΚΤΙΚΗ. • Η ΔΥΝΑΜΙΚΗ ΤΗΣ ΟΜΑΔΑΣ - COACHING AND MENTORING. • Η ΤΕΧΝΗ ΤΗΣ ΔΙΑΠΡΑΓΜΑΤΕΥΣΗΣ - ΤΕΧΝΙΚΕΣ</vt:lpstr>
      <vt:lpstr> Apothesis https://apothesis.eap.gr › archive › download PDF Στην παρούσα διπλωματική μελετάται η σημασία του mentoring και του coaching στα πλαίσια της διοίκησης του ανθρώπινου δυναμικού για τους οργανισμούς και…</vt:lpstr>
      <vt:lpstr>Βιβλίο στα ελληνικά:   ΤΟ COACHING ΣΤΗΝ ΠΡΑΞΗ ΜΙΑ ΚΑΘΗΜΕΡΙΝΗ ΙΣΤΟΡΙΑ COACHING ΚΑΙ ΑΝΑΠΤΥΞΗΣ ΓΙΑ ΣΕΝΑ ΠΟΥ ΘΕΛΕΙΣ ΝΑ ΚΑΛΛΙΕΡΓΗΣΕΙΣ ΤΙΣ ΔΕΞΙΟΤΗΤΕΣ ΣΟΥ ΚΑΙ ΝΑ ΠΕΤΥΧΕΙΣ ΤΟΥΣ ΣΤΟΧΟΥΣ ΣΟΥ     ΛΙΟΛΙΟΥ Α. ΖΩΗ</vt:lpstr>
      <vt:lpstr>Συγχαρητήρια για την προαγωγή σου... "Λάμπρο Αστέρη, τώρα Θα φωτιστεί μια άλλη πτυχή του εαυτού σου, που κοιμόταν στο σκοτάδι. Οι προκλήσεις θα είναι πολλές. Θα έρθουν στιγμές, που θα αισθάνεσαι μόνος και αβοήθητος. Αυτά, όμως, θα τα ανακαλύψεις στην πορεία. Έλα, να κάνουμε τον τελευταίο γύρο για απόψε, και να πάμε για μια μπίρα, να γιορτάσουμε την επιτυχία σου". Με αυτά τα λόγια ο Γιώργος προετοιμάζει τον καλό του φίλο Λάμπρο, για όσα πρόκειται να συμβούν μετά την προαγωγή του στη θέση του προϊσταμένου στην εταιρεία υπηρεσιών τεχνολογίας GIS4U, όπου εργάζεται τα τελευταία πέντε χρόνια. Στο πρόσωπο του Λάμπρου καθρεφτίζεται κάθε μέσος εργαζόμενος που αξιοποιεί τις γνώσεις και τις δεξιότητες, τις οποίες αποκτά κατά τη διάρκεια της ομαδικής εκπαίδευσης στην αίθουσα, σε συνδυασμό με την πρακτική εφαρμογή μετά από τις ατομικές συνεδρίες coaching, με σκοπό την επίτευξη των στόχων και τη βελτίωση της εργασιακής επίδοσης. Πώς θα καταφέρει ο Λάμπρος να αντεπεξέλθει με επιτυχία στα νέα του καθήκοντα; Με ποιον τρόπο ένα εκπαιδευτικό πρόγραμμα μπορεί να βοηθήσει έναν νέο στη θέση προϊστάμενο, να πετύχει τους στόχους του; Είναι το coaching αναγκαιότητα, μόδα ή πανάκεια; Ποια είναι η κατάλληλη "Αγωγή" μετά από μια "Προαγωγή"; Μια ιστορία coaching και καλλιέργειας δεξιοτήτων για νέους στη θέση προϊσταμένους, για νέους coaches και για κάθε εργαζόμενο που ενδιαφέρεται για την επαγγελματική του εξέλιξη. (Από την παρουσίαση στο οπισθόφυλλο του βιβλίου)</vt:lpstr>
      <vt:lpstr> Coaching | E-Learning Πανεπιστήμιο Αθηνών elearningekpa.gr https://www.elearningekpa.gr Επιμορφωτικά προγράμματα που καλύπτουν σημαντικούς πυλώνες της ελληνικής οικονομίας</vt:lpstr>
      <vt:lpstr>Διπλωματική Εργασία «Coaching εκπαιδευτών στους χώρους ...  Apothesis https://apothesis.eap.gr › archive › download PDF από Κ Μαρία — τέσσερα θεωρητικά μοντέλα που σχετίζονται με την πρακτική του Coaching. ... προϊστάμενος ο manager και ονομάζεται Coaching -management</vt:lpstr>
      <vt:lpstr>Πανεπιστήμιο Δυτικής Μακεδονίας https://dspace.uowm.gr › bitstream › handle PDF από Κ Μεϊμαρίδου · 2020 — σημαντική επιτυχία του coaching manager όταν επιτυγχάνεται η παροχή ... Purpose: The Principles and Practice of Coaching and Leadership</vt:lpstr>
      <vt:lpstr>ΔΙΑΧΕΙΡΙΣΗ - INSETE Toolkit  insetetoolkit.gr https://insetetoolkit.gr › uploads › 2022/04 › mel... PDF Με το Coaching ο coach βοηθά άτομα ή ομάδες να θέσουν. στόχους και να τους πετύχουν, αξιοποιώντας τα δυνατά τους σημεία και διαμορφώνοντας οι ίδιοι το πλάνο ...</vt:lpstr>
      <vt:lpstr> Στοχοθεσία και αξιολόγηση στη δημόσια διοίκηση. ...  Εθνικόν και Καποδιστριακόν Πανεπιστήμιον Αθηνών https://pergamos.lib.uoa.gr › uoa › object › file PDF διοικητικής πρακτικής. Εν συνεχεία, ο Ν.4622/2019 επανέφερε τον θεσμό των ... σκοπού και των στόχων του Σχεδίου Ανάπτυξης, της Συζήτησης Αξιολόγησης, του Coaching.</vt:lpstr>
      <vt:lpstr>DimitriosMsc2012.pdf  Πανεπιστήμιο Μακεδονίας https://dspace.lib.uom.gr › bitstream › TasioulasDi... PDF από Δ Τασιούλας · Γίνεται αναφορά σε 1 — επιχειρήσεις επιθυµούν να διαθέτουν οι coaches. Σηµαντικό ακόµα ρόλο ... Executive coaching in practice</vt:lpstr>
      <vt:lpstr>ΠΑΝΕΠΙΣΤΗΜΙΟ ΚΑΙ ΠΡΑΚΤΙΚΗ ΑΣΚΗΣΗ ΕΜΠΕΙΡΙΕΣ ΚΑΙ ΠΡΟΚΛΗΣΕΙΣ ΠΡΑΚΤΙΚΑ 1 ΟΥ ΣΥΝΕΔΡΙΟΥ του ερευνητικού έργου «Προγράμματα Πρακτικής Άσκησης στην Ανώτατη Εκπαίδευση» (Hi.Ed.WEP) Επιμέλεια</vt:lpstr>
      <vt:lpstr> ΔΙΠΛΩΜΑΤΙΚΗ - Αμητός Ι.Α. Πανεπιστημίου Πελοποννήσου  Αποθετήριο Πανεπιστημίου Πελοποννήσου https://amitos.library.uop.gr › bitstream › handle PDF από Α Γκιόκας · 2008 — την Ενδυνάμωση και επομένως σημειώθηκε χειρότερη διοικητική πρακτική από εκείνη που εφαρμόσθηκε στους Ο.Τ.Α. γιατί εκείνοι εμφάνισαν ποσοστό 25%....</vt:lpstr>
      <vt:lpstr>ΕΜΨΥΧΩΣΗ - ΠΑΡΑΚΙΝΗΣΗ</vt:lpstr>
      <vt:lpstr>Ο δημόσιος υπάλληλος σε θέση ευθύνης πρέπει να είναι συμβατός, λειτουργικός, συγκαταβατικός, διπλωμάτης, ειρηνοποιός, εμψυχωτής, δημοκρατικός…</vt:lpstr>
      <vt:lpstr>Κάτι τέτοιο βέβαια προϋποθέτει εκ μέρους τού προϊσταμένου: αυτογνωσία-αυτοεκίμηση, αγάπη τού εαυτού του / και του πλησίον, σεβασμό (στον εαυτό του και στους άλλους), εκτίμηση όλων, αναγνώριση της συνεισφοράς κάθε υπαλλήλου…</vt:lpstr>
      <vt:lpstr>Η ενσυναίσθηση είναι ένα αποτελεσματικότατο εργαλείο, αλλά δεν φτάνει όταν ΔΕΝ είναι αμοιβαία και τότε…</vt:lpstr>
      <vt:lpstr> Coaching : Λέγε λιγότερα, ρώτα περισσότερα και άλλαξε vivliopoleiopataki.gr https://www.vivliopoleiopataki.gr Ελληνική Εκπαίδευση: Σχολικά Βιβλία &amp; Βοηθήματα για όλες τις Βαθμίδες. Βρες Βιβλία Ελληνικής Εκπαίδευσης στο vivliopoleiopataki.gr.</vt:lpstr>
      <vt:lpstr>«Βλέπε, άκου, σώπα», σκέψου πριν μιλήσεις. Ο λόγος είναι σπαθί…</vt:lpstr>
      <vt:lpstr>ΓΕΝΙΚΗ ΜΕΘΟΛΟΓΙΑ ΈΡΕΥΝΑΣ-ΜΕΛΕΤΗΣ-ΤΕΚΜΗΡΙΩΣΗΣ ΘΕΜΑΤΟΣ</vt:lpstr>
      <vt:lpstr>Παρουσίαση του PowerPoint</vt:lpstr>
      <vt:lpstr>Μια πρώτη βιβλιογραφική αναζήτηση</vt:lpstr>
      <vt:lpstr>ΕΝΕΡΓΗΤΙΚΗ ΑΚΡΟΑΣΗ ΚΑΙ ΠΡΟΣΕΚΤΙΚΗ ΑΝΑΓΝΩΣΗ</vt:lpstr>
      <vt:lpstr>Συνέχεια ...του δεοντολογικού “δεκαλόγου”</vt:lpstr>
      <vt:lpstr>Για να πετύχουμε το “άριστα” στην αξιολόγηση... </vt:lpstr>
      <vt:lpstr>Ο δεκάλογος του καλού υπαλλήλου συνεχίζεται...</vt:lpstr>
      <vt:lpstr>Μία γενική συμβουλή: πέρα από την απαραίτητη ΕΝΕΡΓΗΤΙΚΗ ΑΝΑΓΝΩΣΗ/ΑΚΡΟΑΣΗ, απαιτούνται: προσεκτική παρατήρηση, αξιολόγηση των δεδομένων, μελέτη, εξάσκηση τής κριτικής σκέψης, ακριβοδικία στη λήψη αποφάσεων (όχι μεροληψία, ούτε καν απέναντι στον εαυτό μας ή στους «δικούς μας ανθρώπους»).</vt:lpstr>
      <vt:lpstr>ΣΥΝ-ΧΩΡΕΣΗ: επιτρέπω στον/στη/στο «Άλλο» να συνυπάρξει μαζί μου στον ίδιο χώρο και χρόνο.</vt:lpstr>
      <vt:lpstr>Συζήτηση</vt:lpstr>
      <vt:lpstr>Τα «εγώ» και το «εμείς»</vt:lpstr>
      <vt:lpstr>1. Έννοια της ομάδας &amp; στάδια ανάπτυξης. 2. Χαρακτηριστικά, αξίες και κουλτούρα ομάδας. 3. Στόχοι στο πλαίσιο της ομάδας και χαρακτηριστικά των στόχων της ομάδας</vt:lpstr>
      <vt:lpstr>Διαδικασίες ομάδας</vt:lpstr>
      <vt:lpstr>Αποφάσεις στην ομάδα</vt:lpstr>
      <vt:lpstr>Επίλυση συγκρούσεων ή/και διαφωνιών στο πλαίσιο της ομάδας</vt:lpstr>
      <vt:lpstr>Διαχείριση κρίσεων στο εργασιακό περιβάλλον:</vt:lpstr>
      <vt:lpstr>ΑΥΤΟΚΡΙΤΙΚΗ: βασικό στοιχείο κάθε αξιολόγησης</vt:lpstr>
      <vt:lpstr>Διαχείριση της γνώσης και των πόρων στην ομάδα. Στήριξη, αλληλοβοήθεια, εμπιστοσύνη, σύνδεση</vt:lpstr>
      <vt:lpstr>Εφαρμογή στοχοθεσίας – αξιολόγησης ν. 4940/2022. Σύνδεση αξιολόγησης-αποδοχών </vt:lpstr>
      <vt:lpstr>Εφαρμογή στοχοθεσίας και διενέργεια της αξιολόγησης του προσωπικού του δημοσίου τομέα για την αξιολογική περίοδο του έτους 2023 </vt:lpstr>
      <vt:lpstr>Συμβουλευτική συνεδρία (πάντα κατ’ ιδίαν ΚΑΙ κεκλεισμένων των θυρών)</vt:lpstr>
      <vt:lpstr>Ο στόχος εδώ δεν είναι τιμωρητικός μήτε απολογητικός αλλά συμβουλευτικός...</vt:lpstr>
      <vt:lpstr>Παραδείγματα διαφόρων τύπων ΗΓΕΣΙΑΣ από τον επαγγελματικό σας χώρο...</vt:lpstr>
      <vt:lpstr>Σημαντικός κανόνας:</vt:lpstr>
      <vt:lpstr>Παράδειγμα χρηστής συμπεριφοράς:  Εκφράζουμε διαρκώς Ευχαριστίες - ευγνωμοσύνη</vt:lpstr>
      <vt:lpstr>Άσκηση:</vt:lpstr>
      <vt:lpstr>Ειλικρινές και αυξημένο ενδιαφέρον του υπαλλήλου για τον πολίτη και την κατανόηση των αναγκών του - Καλές πρακτικές</vt:lpstr>
      <vt:lpstr>Άσκηση:</vt:lpstr>
      <vt:lpstr>ΣΥΝΑΙΣΘΗΜΑΤΙΚΗ ΝΟΗΜΟΣΥΝΗ (E.Q.)</vt:lpstr>
      <vt:lpstr>Τα κλειδιά τής Συναισθηματικής Νοημοσύνης</vt:lpstr>
      <vt:lpstr>ΕΝΣΥΝΑΙΣΘΗΣΗ (empathy στα αγγλικά)</vt:lpstr>
      <vt:lpstr>ΑΝΕΚΤΙΚΟΤΗΤΑ</vt:lpstr>
      <vt:lpstr>ΣΕΒΑΣΜΟΣ</vt:lpstr>
      <vt:lpstr>ΕΚΤΙΜΗΣΗ-ΑΝΑΓΝΩΡΙΣΗ τής προσωπικότητας τού άλλου</vt:lpstr>
      <vt:lpstr>ΑΛΛΗΛΕΓΓΥΗ</vt:lpstr>
      <vt:lpstr>ΑΥΤΟΣΥΓΚΕΝΤΡΩΣΗ-ΑΥΤΟΚΥΡΙΑΡΧΙΑ-ΑΥΤΟΓΝΩΣΙΑ</vt:lpstr>
      <vt:lpstr>Τεχνικές διαχείρισης θυμού</vt:lpstr>
      <vt:lpstr>NLP</vt:lpstr>
      <vt:lpstr>NLP-ΝΕΥΡΟΓΛΩΣΣΙΚΟΣ ΠΡΟΓΡΑΜΜΑΤΙΣΜΟΣ Συγγραφέας: ΑΛΝΤΕΡ ΧΑΡΙ</vt:lpstr>
      <vt:lpstr>NLP // ΤΟ ΚΛΕΙΔΙ ΤΟΥ ΜΥΑΛΟΥ ΜΑΣ! NLP ΤΟ ΚΛΕΙΔΙ ΤΟΥ ΜΥΑΛΟΥ ΜΑΣ!     ΙΣΧΑΚΗΣ ΜΑΝΩΛΗΣ</vt:lpstr>
      <vt:lpstr>ΦΥΣΙΚΑ ΥΠΑΡΧΟΥΝ ΠΑΜΠΟΛΛΕΣ ΤΕΧΝΙΚΕΣ ΑΥΤΟΒΕΛΤΙΩΣΗΣ, ΧΑΛΑΡΩΣΗΣ, ΔΙΑΛΟΓΙΣΜΟΥ-ΠΡΟΣΕΥΧΗΣ, ΣΥΜΒΟΥΛΕΥΤΙΚΗΣ, ΣΥΜΒΑΤΙΚΩΝ ή και εναλλακτικών ΘΕΡΑΠΕΙΩΝ.</vt:lpstr>
      <vt:lpstr>Ο ΔΗΜΟΣΙΟΣ ΥΠΑΛΛΗΛΟΣ ΟΦΕΙΛΕΙ ΝΑ ΕΙΝΑΙ ΛΕΙΤΟΥΡΓΙΚΟΣ, ΣΥΜΒΑΤΟΣ, ΑΠΟΤΕΛΕΣΜΑΤΙΚΟΣ…</vt:lpstr>
      <vt:lpstr>ΤΟ ΙΝΕΠ ΠΡΟΣΦΕΡΕΙ ΕΞΕΙΔΙΚΕΥΜΕΝΑ ΕΚΠΑΙΔΕΥΤΙΚΑ ΠΡΟΓΡΑΜΜΑΤΑ ΓΙΑ ΤΗΝ ΑΝΑΠΤΥΞΗ ΤΩΝ ΚΟΙΝΩΝΙΚΩΝ ΜΑΣ ΔΕΞΙΟΤΗΤΩΝ…(όπως αυτό)</vt:lpstr>
      <vt:lpstr>Συμπεράσματα</vt:lpstr>
      <vt:lpstr>Εξελισσόμαστε… διαρκώς</vt:lpstr>
      <vt:lpstr>Πρόσθετη βιβλιογραφία: Giorgio Parisi, Η πτήση των ψαρονιών</vt:lpstr>
      <vt:lpstr>ΕΠΙΣΤΗΜΗ ΚΑΙ ΠΟΛΙΤΙΣΜΟΣ</vt:lpstr>
      <vt:lpstr>https://physicsgg.me/2024/03/05/%CE%B7-%CF%80%CF%84%CE%AE%CF%83%CE%B7-%CF%84%CF%89%CE%BD-%CF%88%CE%B1%CF%81%CE%BF%CE%BD%CE%B9%CF%8E%CE%BD/  Η πτήση των ψαρονιών, ΒΙΒΛΙΟ από τον Νομπελίστα Φυσικής (2021) Giorgio Parisi  </vt:lpstr>
      <vt:lpstr>Τι ήταν αυτό που τον παρακίνησε να γράψει το εν λόγω βιβλίο; Μας το εξηγεί ο ίδιος:</vt:lpstr>
      <vt:lpstr>Παρουσίαση του PowerPoint</vt:lpstr>
      <vt:lpstr>Συζήτηση</vt:lpstr>
      <vt:lpstr>Βιβλιογραφία για την Διαχείριση Ανθρώπινου Δυναμικού</vt:lpstr>
      <vt:lpstr>Σημαντικό σύγγραμμα για την ΔΑΔ</vt:lpstr>
      <vt:lpstr>Επίσης σημαντικό πόνημα για ΔΑΔ</vt:lpstr>
      <vt:lpstr>Δωρεάν βιβλία για ΔΑΔ</vt:lpstr>
      <vt:lpstr>Ερευνάτε, ερευνάτε, ερευνάτε...</vt:lpstr>
      <vt:lpstr>Παρουσίαση του PowerPoint</vt:lpstr>
      <vt:lpstr>Υγιαίνετε!!!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Κωνσταντίνος Μπούρας</dc:creator>
  <cp:lastModifiedBy>Κωνσταντίνος Μπούρας</cp:lastModifiedBy>
  <cp:revision>22</cp:revision>
  <dcterms:created xsi:type="dcterms:W3CDTF">2024-07-03T12:40:09Z</dcterms:created>
  <dcterms:modified xsi:type="dcterms:W3CDTF">2024-11-30T14:25:01Z</dcterms:modified>
</cp:coreProperties>
</file>